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</p:sldMasterIdLst>
  <p:notesMasterIdLst>
    <p:notesMasterId r:id="rId31"/>
  </p:notesMasterIdLst>
  <p:handoutMasterIdLst>
    <p:handoutMasterId r:id="rId32"/>
  </p:handoutMasterIdLst>
  <p:sldIdLst>
    <p:sldId id="322" r:id="rId3"/>
    <p:sldId id="305" r:id="rId4"/>
    <p:sldId id="291" r:id="rId5"/>
    <p:sldId id="290" r:id="rId6"/>
    <p:sldId id="277" r:id="rId7"/>
    <p:sldId id="324" r:id="rId8"/>
    <p:sldId id="260" r:id="rId9"/>
    <p:sldId id="261" r:id="rId10"/>
    <p:sldId id="329" r:id="rId11"/>
    <p:sldId id="336" r:id="rId12"/>
    <p:sldId id="307" r:id="rId13"/>
    <p:sldId id="315" r:id="rId14"/>
    <p:sldId id="268" r:id="rId15"/>
    <p:sldId id="313" r:id="rId16"/>
    <p:sldId id="320" r:id="rId17"/>
    <p:sldId id="317" r:id="rId18"/>
    <p:sldId id="319" r:id="rId19"/>
    <p:sldId id="321" r:id="rId20"/>
    <p:sldId id="301" r:id="rId21"/>
    <p:sldId id="279" r:id="rId22"/>
    <p:sldId id="284" r:id="rId23"/>
    <p:sldId id="312" r:id="rId24"/>
    <p:sldId id="302" r:id="rId25"/>
    <p:sldId id="337" r:id="rId26"/>
    <p:sldId id="338" r:id="rId27"/>
    <p:sldId id="332" r:id="rId28"/>
    <p:sldId id="333" r:id="rId29"/>
    <p:sldId id="298" r:id="rId3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003300"/>
    <a:srgbClr val="FFFF66"/>
    <a:srgbClr val="A50021"/>
    <a:srgbClr val="FFFF00"/>
    <a:srgbClr val="993300"/>
    <a:srgbClr val="E0E0E0"/>
    <a:srgbClr val="C4C4C4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6" autoAdjust="0"/>
    <p:restoredTop sz="94439" autoAdjust="0"/>
  </p:normalViewPr>
  <p:slideViewPr>
    <p:cSldViewPr>
      <p:cViewPr varScale="1">
        <p:scale>
          <a:sx n="108" d="100"/>
          <a:sy n="108" d="100"/>
        </p:scale>
        <p:origin x="135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1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733" y="5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32CBC-F5A4-487D-AF6B-49715E9A23E8}" type="datetimeFigureOut">
              <a:rPr lang="cs-CZ" smtClean="0"/>
              <a:pPr/>
              <a:t>22.11.2019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93E2F-C05A-475B-8BDB-B7F830CE511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654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818CF9E6-04A9-44F9-AA6D-67BC71F055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430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Studium na fakultě je rozděleno do tří. V průběhu studia může student absolvovat bakalářský, magisterský a doktorský stupeň studia.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CF9E6-04A9-44F9-AA6D-67BC71F0557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701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Studium na fakultě je rozděleno do tří. V průběhu studia může student absolvovat bakalářský, magisterský a doktorský stupeň studia.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CF9E6-04A9-44F9-AA6D-67BC71F0557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70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CF9E6-04A9-44F9-AA6D-67BC71F0557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93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CF9E6-04A9-44F9-AA6D-67BC71F05572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93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4941168"/>
            <a:ext cx="705678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8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043608" y="5733256"/>
            <a:ext cx="6696744" cy="36004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Příjmení Jméno</a:t>
            </a:r>
          </a:p>
        </p:txBody>
      </p:sp>
    </p:spTree>
    <p:extLst>
      <p:ext uri="{BB962C8B-B14F-4D97-AF65-F5344CB8AC3E}">
        <p14:creationId xmlns:p14="http://schemas.microsoft.com/office/powerpoint/2010/main" val="401105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49896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7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1676392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6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2332153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3008313" cy="10801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824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7444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4152796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16651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412776"/>
            <a:ext cx="5486400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733256"/>
            <a:ext cx="5486400" cy="5168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2190227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00811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420888"/>
            <a:ext cx="8229600" cy="38164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8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2861640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412776"/>
            <a:ext cx="2057400" cy="482453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12776"/>
            <a:ext cx="6019800" cy="4824536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8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2336388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4941168"/>
            <a:ext cx="705678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8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043608" y="5733256"/>
            <a:ext cx="6696744" cy="36004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Příjmení Jméno</a:t>
            </a:r>
          </a:p>
        </p:txBody>
      </p:sp>
    </p:spTree>
    <p:extLst>
      <p:ext uri="{BB962C8B-B14F-4D97-AF65-F5344CB8AC3E}">
        <p14:creationId xmlns:p14="http://schemas.microsoft.com/office/powerpoint/2010/main" val="401026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43608" y="4941168"/>
            <a:ext cx="6984776" cy="115212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800" b="1"/>
            </a:lvl1pPr>
          </a:lstStyle>
          <a:p>
            <a:r>
              <a:rPr lang="cs-CZ" dirty="0"/>
              <a:t>Poděkování / Kontakt …</a:t>
            </a:r>
          </a:p>
        </p:txBody>
      </p:sp>
    </p:spTree>
    <p:extLst>
      <p:ext uri="{BB962C8B-B14F-4D97-AF65-F5344CB8AC3E}">
        <p14:creationId xmlns:p14="http://schemas.microsoft.com/office/powerpoint/2010/main" val="425485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8CCF-A066-4DBC-9D59-63C07FA4B8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56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0034A-77C3-44D1-A20C-B53035FD0C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11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72008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6592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3471668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8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326695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8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395326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93610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186921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792088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141166"/>
            <a:ext cx="4040188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780928"/>
            <a:ext cx="4040188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2141166"/>
            <a:ext cx="4041775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780928"/>
            <a:ext cx="4041775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501650"/>
          </a:xfrm>
          <a:prstGeom prst="rect">
            <a:avLst/>
          </a:prstGeom>
        </p:spPr>
        <p:txBody>
          <a:bodyPr anchor="ctr" anchorCtr="0"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algn="ctr"/>
            <a:fld id="{EECAD799-CADC-4245-990E-EDFAE05BC074}" type="slidenum">
              <a:rPr lang="cs-CZ" smtClean="0"/>
              <a:pPr algn="ctr"/>
              <a:t>‹#›</a:t>
            </a:fld>
            <a:endParaRPr lang="cs-CZ" dirty="0"/>
          </a:p>
        </p:txBody>
      </p:sp>
      <p:sp>
        <p:nvSpPr>
          <p:cNvPr id="11" name="Zástupný symbol pro text 8"/>
          <p:cNvSpPr>
            <a:spLocks noGrp="1"/>
          </p:cNvSpPr>
          <p:nvPr>
            <p:ph type="body" sz="quarter" idx="13"/>
          </p:nvPr>
        </p:nvSpPr>
        <p:spPr>
          <a:xfrm>
            <a:off x="4283968" y="332656"/>
            <a:ext cx="4392488" cy="360040"/>
          </a:xfrm>
        </p:spPr>
        <p:txBody>
          <a:bodyPr anchor="ctr" anchorCtr="0"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83447" y="692151"/>
            <a:ext cx="4392613" cy="216570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19777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811882" y="4941168"/>
            <a:ext cx="743252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cs-CZ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ázek 2" descr="prezentace_paticka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6571713"/>
            <a:ext cx="9144000" cy="313671"/>
          </a:xfrm>
          <a:prstGeom prst="rect">
            <a:avLst/>
          </a:prstGeom>
        </p:spPr>
      </p:pic>
      <p:pic>
        <p:nvPicPr>
          <p:cNvPr id="4" name="Obrázek 3" descr="prezentace_hlavicka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0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3815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" contrast="-24000"/>
          </a:blip>
          <a:srcRect l="33157" t="36865" r="17099" b="14918"/>
          <a:stretch>
            <a:fillRect/>
          </a:stretch>
        </p:blipFill>
        <p:spPr bwMode="auto">
          <a:xfrm>
            <a:off x="0" y="1052736"/>
            <a:ext cx="9144000" cy="5328592"/>
          </a:xfrm>
          <a:prstGeom prst="rect">
            <a:avLst/>
          </a:prstGeom>
          <a:blipFill>
            <a:blip r:embed="rId3" cstate="print">
              <a:lum bright="-2000" contrast="-24000"/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Dny otevřených dveří na PEF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395536" y="1196752"/>
            <a:ext cx="8280920" cy="108012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Česká zemědělská univerzita v Praze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611560" y="4509120"/>
            <a:ext cx="7344816" cy="172819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395536" y="4725144"/>
            <a:ext cx="5184576" cy="432048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bg2">
                    <a:lumMod val="10000"/>
                  </a:schemeClr>
                </a:solidFill>
              </a:rPr>
              <a:t>Den otevřených dveří</a:t>
            </a: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708968" y="5157192"/>
            <a:ext cx="7344816" cy="86409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cs-CZ" sz="3200" dirty="0">
                <a:solidFill>
                  <a:schemeClr val="bg2">
                    <a:lumMod val="10000"/>
                  </a:schemeClr>
                </a:solidFill>
              </a:rPr>
              <a:t>Vítejte na Provozně ekonomické fakultě!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15" b="31822"/>
          <a:stretch/>
        </p:blipFill>
        <p:spPr>
          <a:xfrm>
            <a:off x="0" y="1196752"/>
            <a:ext cx="9108504" cy="5112568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5737" y="1368277"/>
            <a:ext cx="3168352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Nové studijní obory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46237" y="1916832"/>
            <a:ext cx="5421288" cy="417646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cs-CZ" altLang="cs-CZ" sz="2400" b="0" dirty="0"/>
              <a:t>Bakalářské studium</a:t>
            </a:r>
            <a:br>
              <a:rPr lang="cs-CZ" altLang="cs-CZ" sz="2400" dirty="0"/>
            </a:br>
            <a:r>
              <a:rPr lang="cs-CZ" altLang="cs-CZ" sz="2400" dirty="0"/>
              <a:t>Inovativní podnikání </a:t>
            </a:r>
          </a:p>
          <a:p>
            <a:pPr lvl="1" fontAlgn="auto">
              <a:spcAft>
                <a:spcPts val="0"/>
              </a:spcAft>
            </a:pPr>
            <a:r>
              <a:rPr lang="cs-CZ" altLang="cs-CZ" sz="2000" dirty="0"/>
              <a:t>moderní koncept vzdělávání založený na konceptu Team </a:t>
            </a:r>
            <a:r>
              <a:rPr lang="cs-CZ" altLang="cs-CZ" sz="2000" dirty="0" err="1"/>
              <a:t>academy</a:t>
            </a:r>
            <a:endParaRPr lang="cs-CZ" altLang="cs-CZ" sz="2000" dirty="0"/>
          </a:p>
          <a:p>
            <a:pPr lvl="1" fontAlgn="auto">
              <a:spcAft>
                <a:spcPts val="0"/>
              </a:spcAft>
            </a:pPr>
            <a:r>
              <a:rPr lang="cs-CZ" altLang="cs-CZ" sz="2000" dirty="0"/>
              <a:t>obor zaměřen na tvorbu vlastního podnikání</a:t>
            </a:r>
          </a:p>
          <a:p>
            <a:pPr lvl="1" fontAlgn="auto">
              <a:spcAft>
                <a:spcPts val="0"/>
              </a:spcAft>
            </a:pPr>
            <a:r>
              <a:rPr lang="cs-CZ" altLang="cs-CZ" sz="2000" dirty="0"/>
              <a:t>Rok 2019/2020 – první studenti (možnost prohlédnout prostory)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b="0" dirty="0"/>
              <a:t>Magisterský obor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b="0" dirty="0"/>
              <a:t>Příprava akreditace programu </a:t>
            </a:r>
            <a:r>
              <a:rPr lang="cs-CZ" altLang="cs-CZ" sz="2400" dirty="0"/>
              <a:t>Světová ekonomika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6992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b="56449"/>
          <a:stretch/>
        </p:blipFill>
        <p:spPr>
          <a:xfrm>
            <a:off x="0" y="1196752"/>
            <a:ext cx="9148936" cy="5112568"/>
          </a:xfrm>
          <a:prstGeom prst="rect">
            <a:avLst/>
          </a:prstGeom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32234" y="2060848"/>
            <a:ext cx="8496622" cy="435503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 err="1">
                <a:latin typeface="+mn-lt"/>
              </a:rPr>
              <a:t>Economics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and</a:t>
            </a:r>
            <a:r>
              <a:rPr lang="cs-CZ" sz="2200" dirty="0">
                <a:latin typeface="+mn-lt"/>
              </a:rPr>
              <a:t> Management (Bc. + Ing.)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Business </a:t>
            </a:r>
            <a:r>
              <a:rPr lang="cs-CZ" sz="2200" dirty="0" err="1">
                <a:latin typeface="+mn-lt"/>
              </a:rPr>
              <a:t>Administration</a:t>
            </a:r>
            <a:r>
              <a:rPr lang="cs-CZ" sz="2200" dirty="0"/>
              <a:t> (Bc. + Ing.)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 err="1">
                <a:latin typeface="+mn-lt"/>
              </a:rPr>
              <a:t>Informatics</a:t>
            </a:r>
            <a:r>
              <a:rPr lang="cs-CZ" sz="2200" dirty="0"/>
              <a:t> (Bc. + Ing.)</a:t>
            </a:r>
            <a:endParaRPr lang="cs-CZ" sz="2200" dirty="0">
              <a:latin typeface="+mn-lt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 err="1">
                <a:latin typeface="+mn-lt"/>
              </a:rPr>
              <a:t>European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Agrarian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Diplomacy</a:t>
            </a:r>
            <a:r>
              <a:rPr lang="cs-CZ" sz="2200" dirty="0"/>
              <a:t> (Ing.)</a:t>
            </a:r>
            <a:endParaRPr lang="cs-CZ" sz="2200" dirty="0">
              <a:latin typeface="+mn-lt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200" b="0" dirty="0">
              <a:latin typeface="+mn-lt"/>
            </a:endParaRP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b="0" dirty="0">
                <a:latin typeface="+mn-lt"/>
              </a:rPr>
              <a:t>možností je absolvování části studia na některé z partnerských univerzit (</a:t>
            </a:r>
            <a:r>
              <a:rPr lang="cs-CZ" sz="2200" dirty="0">
                <a:latin typeface="+mn-lt"/>
              </a:rPr>
              <a:t>ERASMUS</a:t>
            </a:r>
            <a:r>
              <a:rPr lang="cs-CZ" sz="2200" b="0" dirty="0">
                <a:latin typeface="+mn-lt"/>
              </a:rPr>
              <a:t>)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letní školy</a:t>
            </a:r>
            <a:r>
              <a:rPr lang="cs-CZ" sz="2200" b="0" dirty="0">
                <a:latin typeface="+mn-lt"/>
              </a:rPr>
              <a:t> (v Evropě v rámci ELLS, v Indii, Číně, Vietnamu a dalších zemích)   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+mn-lt"/>
              </a:rPr>
              <a:t>na  Provozně ekonomické fakultě studovali ve všech druzích a formách studia studenti z více než 100 zemí světa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6" name="Zástupný symbol pro text 2"/>
          <p:cNvSpPr txBox="1">
            <a:spLocks/>
          </p:cNvSpPr>
          <p:nvPr/>
        </p:nvSpPr>
        <p:spPr>
          <a:xfrm>
            <a:off x="4436368" y="485056"/>
            <a:ext cx="4392488" cy="3600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342219"/>
            <a:ext cx="4190571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200" dirty="0"/>
              <a:t>Studium v angličtině</a:t>
            </a:r>
          </a:p>
        </p:txBody>
      </p:sp>
    </p:spTree>
    <p:extLst>
      <p:ext uri="{BB962C8B-B14F-4D97-AF65-F5344CB8AC3E}">
        <p14:creationId xmlns:p14="http://schemas.microsoft.com/office/powerpoint/2010/main" val="2820860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216"/>
            <a:ext cx="9144000" cy="5030563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340768"/>
            <a:ext cx="3970784" cy="57606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l"/>
            <a:r>
              <a:rPr lang="cs-CZ" dirty="0"/>
              <a:t>Double </a:t>
            </a:r>
            <a:r>
              <a:rPr lang="cs-CZ" dirty="0" err="1"/>
              <a:t>degree</a:t>
            </a:r>
            <a:r>
              <a:rPr lang="cs-CZ" dirty="0"/>
              <a:t> programy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0480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cs-CZ" sz="2400" dirty="0"/>
              <a:t>možnost získání diplomu ze zahraniční partnerské univerzity</a:t>
            </a:r>
          </a:p>
          <a:p>
            <a:r>
              <a:rPr lang="cs-CZ" sz="2400" dirty="0"/>
              <a:t>nabízené studijní obory:</a:t>
            </a:r>
          </a:p>
          <a:p>
            <a:pPr lvl="1"/>
            <a:r>
              <a:rPr lang="cs-CZ" sz="1800" b="1" dirty="0" err="1"/>
              <a:t>MSc</a:t>
            </a:r>
            <a:r>
              <a:rPr lang="cs-CZ" sz="1800" b="1" dirty="0"/>
              <a:t> Management, </a:t>
            </a:r>
            <a:r>
              <a:rPr lang="cs-CZ" sz="1800" b="1" dirty="0" err="1"/>
              <a:t>Economics</a:t>
            </a:r>
            <a:r>
              <a:rPr lang="cs-CZ" sz="1800" b="1" dirty="0"/>
              <a:t> and </a:t>
            </a:r>
            <a:r>
              <a:rPr lang="cs-CZ" sz="1800" b="1" dirty="0" err="1"/>
              <a:t>Consumer</a:t>
            </a:r>
            <a:r>
              <a:rPr lang="cs-CZ" sz="1800" b="1" dirty="0"/>
              <a:t> </a:t>
            </a:r>
            <a:r>
              <a:rPr lang="cs-CZ" sz="1800" b="1" dirty="0" err="1"/>
              <a:t>studies</a:t>
            </a:r>
            <a:r>
              <a:rPr lang="cs-CZ" sz="1800" dirty="0"/>
              <a:t>, </a:t>
            </a:r>
            <a:r>
              <a:rPr lang="cs-CZ" sz="1800" dirty="0" err="1"/>
              <a:t>Wageningen</a:t>
            </a:r>
            <a:r>
              <a:rPr lang="cs-CZ" sz="1800" dirty="0"/>
              <a:t> University</a:t>
            </a:r>
          </a:p>
          <a:p>
            <a:pPr lvl="1"/>
            <a:r>
              <a:rPr lang="cs-CZ" sz="1800" b="1" dirty="0" err="1"/>
              <a:t>MSc</a:t>
            </a:r>
            <a:r>
              <a:rPr lang="cs-CZ" sz="1800" b="1" dirty="0"/>
              <a:t> </a:t>
            </a:r>
            <a:r>
              <a:rPr lang="cs-CZ" sz="1800" b="1" dirty="0" err="1"/>
              <a:t>Enviromental</a:t>
            </a:r>
            <a:r>
              <a:rPr lang="cs-CZ" sz="1800" b="1" dirty="0"/>
              <a:t> Management </a:t>
            </a:r>
            <a:r>
              <a:rPr lang="cs-CZ" sz="1800" b="1" dirty="0" err="1"/>
              <a:t>for</a:t>
            </a:r>
            <a:r>
              <a:rPr lang="cs-CZ" sz="1800" b="1" dirty="0"/>
              <a:t> Business, </a:t>
            </a:r>
            <a:r>
              <a:rPr lang="cs-CZ" sz="1800" dirty="0" err="1"/>
              <a:t>Cranfield</a:t>
            </a:r>
            <a:r>
              <a:rPr lang="cs-CZ" sz="1800" dirty="0"/>
              <a:t> University</a:t>
            </a:r>
          </a:p>
          <a:p>
            <a:pPr lvl="1"/>
            <a:r>
              <a:rPr lang="cs-CZ" sz="1800" b="1" dirty="0" err="1"/>
              <a:t>MSc</a:t>
            </a:r>
            <a:r>
              <a:rPr lang="cs-CZ" sz="1800" b="1" dirty="0"/>
              <a:t> </a:t>
            </a:r>
            <a:r>
              <a:rPr lang="cs-CZ" sz="1800" b="1" dirty="0" err="1"/>
              <a:t>Economics</a:t>
            </a:r>
            <a:r>
              <a:rPr lang="cs-CZ" sz="1800" b="1" dirty="0"/>
              <a:t> </a:t>
            </a:r>
            <a:r>
              <a:rPr lang="cs-CZ" sz="1800" b="1" dirty="0" err="1"/>
              <a:t>for</a:t>
            </a:r>
            <a:r>
              <a:rPr lang="cs-CZ" sz="1800" b="1" dirty="0"/>
              <a:t> Natural </a:t>
            </a:r>
            <a:r>
              <a:rPr lang="cs-CZ" sz="1800" b="1" dirty="0" err="1"/>
              <a:t>Resources</a:t>
            </a:r>
            <a:r>
              <a:rPr lang="cs-CZ" sz="1800" b="1" dirty="0"/>
              <a:t> &amp; </a:t>
            </a:r>
            <a:r>
              <a:rPr lang="cs-CZ" sz="1800" b="1" dirty="0" err="1"/>
              <a:t>Enviromental</a:t>
            </a:r>
            <a:r>
              <a:rPr lang="cs-CZ" sz="1800" b="1" dirty="0"/>
              <a:t> Management, </a:t>
            </a:r>
            <a:r>
              <a:rPr lang="cs-CZ" sz="1800" dirty="0" err="1"/>
              <a:t>Cranfield</a:t>
            </a:r>
            <a:r>
              <a:rPr lang="cs-CZ" sz="1800" dirty="0"/>
              <a:t> University</a:t>
            </a:r>
          </a:p>
          <a:p>
            <a:pPr lvl="1"/>
            <a:r>
              <a:rPr lang="cs-CZ" sz="1800" b="1" dirty="0" err="1"/>
              <a:t>MSc</a:t>
            </a:r>
            <a:r>
              <a:rPr lang="cs-CZ" sz="1800" b="1" dirty="0"/>
              <a:t> Master in International Business (MIB), </a:t>
            </a:r>
            <a:r>
              <a:rPr lang="cs-CZ" sz="1800" dirty="0"/>
              <a:t>Grenoble Business </a:t>
            </a:r>
            <a:r>
              <a:rPr lang="cs-CZ" sz="1800" dirty="0" err="1"/>
              <a:t>School</a:t>
            </a:r>
            <a:endParaRPr lang="cs-CZ" sz="1800" dirty="0"/>
          </a:p>
          <a:p>
            <a:pPr lvl="1"/>
            <a:r>
              <a:rPr lang="cs-CZ" sz="1800" b="1" dirty="0" err="1"/>
              <a:t>MSc</a:t>
            </a:r>
            <a:r>
              <a:rPr lang="cs-CZ" sz="1800" b="1" dirty="0"/>
              <a:t> Master in International Business (MIB), </a:t>
            </a:r>
            <a:r>
              <a:rPr lang="cs-CZ" sz="1800" dirty="0" err="1"/>
              <a:t>Université</a:t>
            </a:r>
            <a:r>
              <a:rPr lang="cs-CZ" sz="1800" dirty="0"/>
              <a:t> </a:t>
            </a:r>
            <a:r>
              <a:rPr lang="cs-CZ" sz="1800" dirty="0" err="1"/>
              <a:t>Catholique</a:t>
            </a:r>
            <a:r>
              <a:rPr lang="cs-CZ" sz="1800" dirty="0"/>
              <a:t> de Lyon</a:t>
            </a:r>
          </a:p>
          <a:p>
            <a:pPr lvl="1"/>
            <a:r>
              <a:rPr lang="cs-CZ" sz="1800" b="1" dirty="0" err="1"/>
              <a:t>MSc</a:t>
            </a:r>
            <a:r>
              <a:rPr lang="cs-CZ" sz="1800" b="1" dirty="0"/>
              <a:t> </a:t>
            </a:r>
            <a:r>
              <a:rPr lang="cs-CZ" sz="1800" b="1" dirty="0" err="1"/>
              <a:t>Economics</a:t>
            </a:r>
            <a:r>
              <a:rPr lang="cs-CZ" sz="1800" b="1" dirty="0"/>
              <a:t> and Management, </a:t>
            </a:r>
            <a:r>
              <a:rPr lang="cs-CZ" sz="1800" dirty="0" err="1"/>
              <a:t>Kuban</a:t>
            </a:r>
            <a:r>
              <a:rPr lang="cs-CZ" sz="1800" dirty="0"/>
              <a:t> </a:t>
            </a:r>
            <a:r>
              <a:rPr lang="cs-CZ" sz="1800" dirty="0" err="1"/>
              <a:t>State</a:t>
            </a:r>
            <a:r>
              <a:rPr lang="cs-CZ" sz="1800" dirty="0"/>
              <a:t> University Krasnodar</a:t>
            </a:r>
          </a:p>
          <a:p>
            <a:pPr lvl="1"/>
            <a:r>
              <a:rPr lang="cs-CZ" sz="1800" b="1" dirty="0"/>
              <a:t>Ba Business </a:t>
            </a:r>
            <a:r>
              <a:rPr lang="cs-CZ" sz="1800" b="1" dirty="0" err="1"/>
              <a:t>Administration</a:t>
            </a:r>
            <a:r>
              <a:rPr lang="cs-CZ" sz="1800" b="1" dirty="0"/>
              <a:t> in </a:t>
            </a:r>
            <a:r>
              <a:rPr lang="cs-CZ" sz="1800" b="1" dirty="0" err="1"/>
              <a:t>Hospitality</a:t>
            </a:r>
            <a:r>
              <a:rPr lang="cs-CZ" sz="1800" b="1" dirty="0"/>
              <a:t> Management, </a:t>
            </a:r>
            <a:r>
              <a:rPr lang="cs-CZ" sz="1800" dirty="0"/>
              <a:t>César </a:t>
            </a:r>
            <a:r>
              <a:rPr lang="cs-CZ" sz="1800" dirty="0" err="1"/>
              <a:t>Ritz</a:t>
            </a:r>
            <a:r>
              <a:rPr lang="cs-CZ" sz="1800" dirty="0"/>
              <a:t> </a:t>
            </a:r>
            <a:r>
              <a:rPr lang="cs-CZ" sz="1800" dirty="0" err="1"/>
              <a:t>Colleagues</a:t>
            </a:r>
            <a:r>
              <a:rPr lang="cs-CZ" sz="1800" dirty="0"/>
              <a:t> </a:t>
            </a:r>
            <a:r>
              <a:rPr lang="cs-CZ" sz="1800" dirty="0" err="1"/>
              <a:t>Montreaux</a:t>
            </a:r>
            <a:endParaRPr lang="cs-CZ" sz="1800" dirty="0"/>
          </a:p>
          <a:p>
            <a:pPr lvl="1"/>
            <a:r>
              <a:rPr lang="en-US" sz="1800" b="1" dirty="0" err="1"/>
              <a:t>Ba</a:t>
            </a:r>
            <a:r>
              <a:rPr lang="en-US" sz="1800" b="1" dirty="0"/>
              <a:t> International Studies in Management</a:t>
            </a:r>
            <a:r>
              <a:rPr lang="en-US" sz="1800" dirty="0"/>
              <a:t>, University of Applied Sciences Bielefeld</a:t>
            </a:r>
            <a:endParaRPr lang="cs-CZ" sz="18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35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4612" y="1268760"/>
            <a:ext cx="9105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dirty="0"/>
              <a:t>Široké možnosti studia na zahraničních univerzitách</a:t>
            </a:r>
          </a:p>
          <a:p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/>
          <a:srcRect l="25429" t="11827" r="25831"/>
          <a:stretch/>
        </p:blipFill>
        <p:spPr>
          <a:xfrm>
            <a:off x="-36512" y="1772816"/>
            <a:ext cx="4752528" cy="46212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20967" t="25558" r="22637" b="-885"/>
          <a:stretch/>
        </p:blipFill>
        <p:spPr>
          <a:xfrm>
            <a:off x="4572000" y="2603813"/>
            <a:ext cx="4358867" cy="31294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4056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340768"/>
            <a:ext cx="5482952" cy="72008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cs-CZ" sz="3600" dirty="0"/>
              <a:t>Možnost získat certifikáty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2132856"/>
            <a:ext cx="7787208" cy="3960439"/>
          </a:xfrm>
          <a:solidFill>
            <a:schemeClr val="bg1">
              <a:alpha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cs-CZ" sz="2800" b="1" dirty="0"/>
              <a:t>Certifikáty SAS </a:t>
            </a:r>
            <a:r>
              <a:rPr lang="cs-CZ" sz="2800" dirty="0"/>
              <a:t>– schopnost provádět statistické analýzy rozsáhlých datových souborů </a:t>
            </a:r>
            <a:endParaRPr lang="cs-CZ" sz="2800" b="1" dirty="0"/>
          </a:p>
          <a:p>
            <a:r>
              <a:rPr lang="cs-CZ" sz="2800" b="1" dirty="0"/>
              <a:t>Certifikát interního auditora</a:t>
            </a:r>
            <a:r>
              <a:rPr lang="cs-CZ" sz="2800" dirty="0"/>
              <a:t> pro vybrané standardy v potravinářství</a:t>
            </a:r>
          </a:p>
          <a:p>
            <a:r>
              <a:rPr lang="cs-CZ" sz="2800" b="1" dirty="0"/>
              <a:t>Základní dovednosti s účetním softwarem POHODA</a:t>
            </a:r>
            <a:endParaRPr lang="cs-CZ" sz="2800" dirty="0"/>
          </a:p>
          <a:p>
            <a:r>
              <a:rPr lang="cs-CZ" sz="2800" b="1" dirty="0"/>
              <a:t>Prince 2 </a:t>
            </a:r>
            <a:r>
              <a:rPr lang="cs-CZ" sz="2800" dirty="0"/>
              <a:t>– certifikát pro projektové manažery</a:t>
            </a:r>
          </a:p>
          <a:p>
            <a:r>
              <a:rPr lang="cs-CZ" sz="2800" b="1" dirty="0"/>
              <a:t>C</a:t>
            </a:r>
            <a:r>
              <a:rPr lang="en-US" sz="2800" b="1" dirty="0" err="1"/>
              <a:t>ertifikační</a:t>
            </a:r>
            <a:r>
              <a:rPr lang="en-US" sz="2800" b="1" dirty="0"/>
              <a:t> workshop </a:t>
            </a:r>
            <a:r>
              <a:rPr lang="en-US" sz="2800" dirty="0"/>
              <a:t>od fi</a:t>
            </a:r>
            <a:r>
              <a:rPr lang="cs-CZ" sz="2800" dirty="0" err="1"/>
              <a:t>rmy</a:t>
            </a:r>
            <a:r>
              <a:rPr lang="en-US" sz="2800" dirty="0"/>
              <a:t> </a:t>
            </a:r>
            <a:r>
              <a:rPr lang="en-US" sz="2800" b="1" dirty="0"/>
              <a:t>GOLDRATT</a:t>
            </a:r>
            <a:endParaRPr lang="cs-CZ" sz="2800" dirty="0"/>
          </a:p>
          <a:p>
            <a:r>
              <a:rPr lang="cs-CZ" sz="2800" b="1" dirty="0"/>
              <a:t>T</a:t>
            </a:r>
            <a:r>
              <a:rPr lang="en-US" sz="2800" b="1" dirty="0"/>
              <a:t>OEIC </a:t>
            </a:r>
            <a:r>
              <a:rPr lang="cs-CZ" sz="2800" dirty="0"/>
              <a:t>– certifikace mezinárodní komunikace v anglickém jazyce</a:t>
            </a:r>
          </a:p>
          <a:p>
            <a:r>
              <a:rPr lang="cs-CZ" sz="2800" b="1" dirty="0"/>
              <a:t>TFI </a:t>
            </a:r>
            <a:r>
              <a:rPr lang="cs-CZ" sz="2800" dirty="0"/>
              <a:t>– certifikát z francouzského jazyka</a:t>
            </a:r>
          </a:p>
          <a:p>
            <a:r>
              <a:rPr lang="cs-CZ" sz="2800" b="1" dirty="0"/>
              <a:t>Certifikát </a:t>
            </a:r>
            <a:r>
              <a:rPr lang="cs-CZ" sz="2800" b="1" dirty="0" err="1"/>
              <a:t>Unicert</a:t>
            </a:r>
            <a:r>
              <a:rPr lang="cs-CZ" sz="2800" b="1" dirty="0"/>
              <a:t> </a:t>
            </a:r>
            <a:r>
              <a:rPr lang="cs-CZ" sz="2800" dirty="0"/>
              <a:t>– úroveň C1 z německého jazyka</a:t>
            </a:r>
          </a:p>
          <a:p>
            <a:r>
              <a:rPr lang="cs-CZ" sz="2800" b="1" dirty="0"/>
              <a:t>CISCO Network </a:t>
            </a:r>
            <a:r>
              <a:rPr lang="cs-CZ" sz="2800" b="1" dirty="0" err="1"/>
              <a:t>Academy</a:t>
            </a:r>
            <a:r>
              <a:rPr lang="cs-CZ" sz="2800" b="1" dirty="0"/>
              <a:t> </a:t>
            </a:r>
            <a:r>
              <a:rPr lang="cs-CZ" sz="2800" dirty="0"/>
              <a:t>(4 úrovně) </a:t>
            </a:r>
          </a:p>
          <a:p>
            <a:r>
              <a:rPr lang="cs-CZ" sz="2800" dirty="0"/>
              <a:t>Akreditované testovací středisko </a:t>
            </a:r>
            <a:r>
              <a:rPr lang="cs-CZ" sz="2800" b="1" dirty="0"/>
              <a:t>ECDL (</a:t>
            </a:r>
            <a:r>
              <a:rPr lang="cs-CZ" sz="2800" b="1" dirty="0" err="1"/>
              <a:t>European</a:t>
            </a:r>
            <a:r>
              <a:rPr lang="cs-CZ" sz="2800" b="1" dirty="0"/>
              <a:t> </a:t>
            </a:r>
            <a:r>
              <a:rPr lang="cs-CZ" sz="2800" b="1" dirty="0" err="1"/>
              <a:t>Computer</a:t>
            </a:r>
            <a:r>
              <a:rPr lang="cs-CZ" sz="2800" b="1" dirty="0"/>
              <a:t> </a:t>
            </a:r>
            <a:r>
              <a:rPr lang="cs-CZ" sz="2800" b="1" dirty="0" err="1"/>
              <a:t>Driving</a:t>
            </a:r>
            <a:r>
              <a:rPr lang="cs-CZ" sz="2800" b="1" dirty="0"/>
              <a:t> Licence)</a:t>
            </a:r>
          </a:p>
          <a:p>
            <a:r>
              <a:rPr lang="cs-CZ" sz="2800" b="1" dirty="0"/>
              <a:t>Certifikát vývoj aplikací pro mobilní zařízení – platforma Android</a:t>
            </a:r>
          </a:p>
          <a:p>
            <a:r>
              <a:rPr lang="cs-CZ" sz="2800" b="1" dirty="0"/>
              <a:t>Certifikát počítačová grafika</a:t>
            </a:r>
          </a:p>
          <a:p>
            <a:r>
              <a:rPr lang="cs-CZ" sz="2800" b="1" dirty="0"/>
              <a:t>EVYNA – 6 certifikovaných kurzů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09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" y="1233429"/>
            <a:ext cx="9117226" cy="507589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79388" y="1630541"/>
            <a:ext cx="8281044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600" dirty="0"/>
              <a:t>Stipendia za studijní výsledky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176463" y="2800350"/>
            <a:ext cx="333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63626" y="2401701"/>
            <a:ext cx="8584838" cy="33547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sz="2000" b="0" u="sng" dirty="0">
              <a:latin typeface="+mj-lt"/>
            </a:endParaRP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latin typeface="+mj-lt"/>
              </a:rPr>
              <a:t>Stipendium za body v přijímacím řízení </a:t>
            </a:r>
            <a:r>
              <a:rPr lang="cs-CZ" sz="3200" b="0" dirty="0">
                <a:latin typeface="+mj-lt"/>
              </a:rPr>
              <a:t>- prospěchové stipendium určené novým studentům s výbornými výsledky přijímací zkoušky</a:t>
            </a: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latin typeface="+mj-lt"/>
              </a:rPr>
              <a:t>Prospěchové stipendium při studiu </a:t>
            </a:r>
            <a:r>
              <a:rPr lang="cs-CZ" sz="3200" b="0" dirty="0">
                <a:latin typeface="+mj-lt"/>
              </a:rPr>
              <a:t>– určené pro studenty s výbornými studijními výsledky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0" y="1158714"/>
            <a:ext cx="9144000" cy="5112568"/>
          </a:xfrm>
          <a:prstGeom prst="rect">
            <a:avLst/>
          </a:prstGeo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cs-CZ" sz="2000" b="0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396" y="1484313"/>
            <a:ext cx="8209036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Přijímací zkoušky do bakalářských studijních oborů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2191504"/>
            <a:ext cx="8280920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08000"/>
            <a:r>
              <a:rPr lang="cs-CZ" sz="2400" b="0" dirty="0">
                <a:latin typeface="+mn-lt"/>
              </a:rPr>
              <a:t>Přijímací zkoušky na všechny obory skládá uchazeč ze dvou předmětů: </a:t>
            </a:r>
          </a:p>
          <a:p>
            <a:pPr marL="108000">
              <a:buFont typeface="Arial" pitchFamily="34" charset="0"/>
              <a:buChar char="•"/>
            </a:pPr>
            <a:r>
              <a:rPr lang="cs-CZ" sz="2400" b="0" dirty="0">
                <a:latin typeface="+mn-lt"/>
              </a:rPr>
              <a:t> </a:t>
            </a:r>
            <a:r>
              <a:rPr lang="cs-CZ" sz="2400" dirty="0">
                <a:latin typeface="+mn-lt"/>
              </a:rPr>
              <a:t>matematiky a </a:t>
            </a:r>
          </a:p>
          <a:p>
            <a:pPr marL="108000">
              <a:buFont typeface="Arial" pitchFamily="34" charset="0"/>
              <a:buChar char="•"/>
            </a:pPr>
            <a:r>
              <a:rPr lang="cs-CZ" sz="2400" dirty="0">
                <a:latin typeface="+mn-lt"/>
              </a:rPr>
              <a:t> cizího jazyka </a:t>
            </a:r>
            <a:r>
              <a:rPr lang="cs-CZ" sz="2400" b="0" dirty="0">
                <a:latin typeface="+mn-lt"/>
              </a:rPr>
              <a:t>(angličtina němčina) formou testů.</a:t>
            </a:r>
          </a:p>
        </p:txBody>
      </p:sp>
    </p:spTree>
    <p:extLst>
      <p:ext uri="{BB962C8B-B14F-4D97-AF65-F5344CB8AC3E}">
        <p14:creationId xmlns:p14="http://schemas.microsoft.com/office/powerpoint/2010/main" val="264119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0" y="1196752"/>
            <a:ext cx="9144000" cy="5112568"/>
          </a:xfrm>
          <a:prstGeom prst="rect">
            <a:avLst/>
          </a:prstGeo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cs-CZ" sz="2000" b="0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396" y="1484313"/>
            <a:ext cx="8209036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Studium v oborech vyučovaných v češtině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2191504"/>
            <a:ext cx="8280920" cy="304698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n-lt"/>
              </a:rPr>
              <a:t>Podmínkou je znalost českého jazyka</a:t>
            </a:r>
            <a:r>
              <a:rPr lang="cs-CZ" sz="2400" b="0" dirty="0">
                <a:latin typeface="+mn-lt"/>
              </a:rPr>
              <a:t>. Absolventi českých a slovenských středních škol prokazují tuto znalost dokladem o </a:t>
            </a:r>
            <a:r>
              <a:rPr lang="cs-CZ" sz="2400" dirty="0">
                <a:latin typeface="+mn-lt"/>
              </a:rPr>
              <a:t>absolvování maturitní zkoušky z českého či slovenského jazyka</a:t>
            </a:r>
            <a:r>
              <a:rPr lang="cs-CZ" sz="2400" b="0" dirty="0">
                <a:latin typeface="+mn-lt"/>
              </a:rPr>
              <a:t>. </a:t>
            </a:r>
          </a:p>
          <a:p>
            <a:endParaRPr lang="cs-CZ" sz="2400" b="0" dirty="0">
              <a:latin typeface="+mn-lt"/>
            </a:endParaRPr>
          </a:p>
          <a:p>
            <a:r>
              <a:rPr lang="cs-CZ" sz="2400" b="0" dirty="0">
                <a:latin typeface="+mn-lt"/>
              </a:rPr>
              <a:t>Ostatní uchazeči o studium prokazují svoji znalost složením </a:t>
            </a:r>
            <a:r>
              <a:rPr lang="cs-CZ" sz="2400" dirty="0">
                <a:latin typeface="+mn-lt"/>
              </a:rPr>
              <a:t>jazykové zkoušky z češtiny organizované PEF ČZU v Praze </a:t>
            </a:r>
            <a:r>
              <a:rPr lang="cs-CZ" sz="2400" b="0" dirty="0">
                <a:latin typeface="+mn-lt"/>
              </a:rPr>
              <a:t>před přijímacími zkouškami. </a:t>
            </a:r>
          </a:p>
        </p:txBody>
      </p:sp>
    </p:spTree>
    <p:extLst>
      <p:ext uri="{BB962C8B-B14F-4D97-AF65-F5344CB8AC3E}">
        <p14:creationId xmlns:p14="http://schemas.microsoft.com/office/powerpoint/2010/main" val="2641197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14" name="Nadpis 5"/>
          <p:cNvSpPr txBox="1">
            <a:spLocks/>
          </p:cNvSpPr>
          <p:nvPr/>
        </p:nvSpPr>
        <p:spPr>
          <a:xfrm>
            <a:off x="467544" y="1196752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cs-CZ" dirty="0"/>
              <a:t>Přihláška zkoušku z českého jazyka</a:t>
            </a:r>
          </a:p>
        </p:txBody>
      </p:sp>
      <p:pic>
        <p:nvPicPr>
          <p:cNvPr id="11" name="Obrázek 10"/>
          <p:cNvPicPr/>
          <p:nvPr/>
        </p:nvPicPr>
        <p:blipFill>
          <a:blip r:embed="rId3" cstate="print"/>
          <a:srcRect t="35470" r="75106" b="47163"/>
          <a:stretch>
            <a:fillRect/>
          </a:stretch>
        </p:blipFill>
        <p:spPr bwMode="auto">
          <a:xfrm>
            <a:off x="251520" y="2276872"/>
            <a:ext cx="31683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Nadpis 5"/>
          <p:cNvSpPr txBox="1">
            <a:spLocks/>
          </p:cNvSpPr>
          <p:nvPr/>
        </p:nvSpPr>
        <p:spPr>
          <a:xfrm>
            <a:off x="179512" y="1988840"/>
            <a:ext cx="1800200" cy="5040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cs-CZ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1. IS.CZU.CZ</a:t>
            </a:r>
          </a:p>
        </p:txBody>
      </p:sp>
      <p:pic>
        <p:nvPicPr>
          <p:cNvPr id="16" name="Obrázek 15"/>
          <p:cNvPicPr/>
          <p:nvPr/>
        </p:nvPicPr>
        <p:blipFill>
          <a:blip r:embed="rId4" cstate="print"/>
          <a:srcRect l="826" t="38788" r="61653" b="53785"/>
          <a:stretch>
            <a:fillRect/>
          </a:stretch>
        </p:blipFill>
        <p:spPr bwMode="auto">
          <a:xfrm>
            <a:off x="467544" y="4149080"/>
            <a:ext cx="520523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16"/>
          <p:cNvPicPr/>
          <p:nvPr/>
        </p:nvPicPr>
        <p:blipFill>
          <a:blip r:embed="rId5" cstate="print"/>
          <a:srcRect l="1322" t="61188" r="80992" b="16553"/>
          <a:stretch>
            <a:fillRect/>
          </a:stretch>
        </p:blipFill>
        <p:spPr bwMode="auto">
          <a:xfrm>
            <a:off x="1979712" y="4797152"/>
            <a:ext cx="187220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/>
          <p:cNvPicPr/>
          <p:nvPr/>
        </p:nvPicPr>
        <p:blipFill>
          <a:blip r:embed="rId6" cstate="print"/>
          <a:srcRect t="51168" r="68595" b="42780"/>
          <a:stretch>
            <a:fillRect/>
          </a:stretch>
        </p:blipFill>
        <p:spPr bwMode="auto">
          <a:xfrm>
            <a:off x="5436096" y="5157192"/>
            <a:ext cx="3209131" cy="5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Nadpis 5"/>
          <p:cNvSpPr txBox="1">
            <a:spLocks/>
          </p:cNvSpPr>
          <p:nvPr/>
        </p:nvSpPr>
        <p:spPr>
          <a:xfrm>
            <a:off x="6012160" y="3140968"/>
            <a:ext cx="280831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cs-CZ" sz="2000" dirty="0"/>
              <a:t>Zvolte termín zkoušky </a:t>
            </a:r>
            <a:br>
              <a:rPr lang="cs-CZ" sz="2000" dirty="0"/>
            </a:br>
            <a:r>
              <a:rPr lang="cs-CZ" sz="2000" dirty="0"/>
              <a:t>z českého jazyka</a:t>
            </a:r>
          </a:p>
        </p:txBody>
      </p:sp>
      <p:sp>
        <p:nvSpPr>
          <p:cNvPr id="20" name="Nadpis 5"/>
          <p:cNvSpPr txBox="1">
            <a:spLocks/>
          </p:cNvSpPr>
          <p:nvPr/>
        </p:nvSpPr>
        <p:spPr>
          <a:xfrm>
            <a:off x="179512" y="4149080"/>
            <a:ext cx="504056" cy="5040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000" dirty="0"/>
              <a:t>2. </a:t>
            </a:r>
          </a:p>
        </p:txBody>
      </p:sp>
      <p:sp>
        <p:nvSpPr>
          <p:cNvPr id="21" name="Nadpis 5"/>
          <p:cNvSpPr txBox="1">
            <a:spLocks/>
          </p:cNvSpPr>
          <p:nvPr/>
        </p:nvSpPr>
        <p:spPr>
          <a:xfrm>
            <a:off x="1691680" y="5157192"/>
            <a:ext cx="504056" cy="5040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000" dirty="0"/>
              <a:t>3. </a:t>
            </a:r>
          </a:p>
        </p:txBody>
      </p:sp>
      <p:sp>
        <p:nvSpPr>
          <p:cNvPr id="22" name="Nadpis 5"/>
          <p:cNvSpPr txBox="1">
            <a:spLocks/>
          </p:cNvSpPr>
          <p:nvPr/>
        </p:nvSpPr>
        <p:spPr>
          <a:xfrm>
            <a:off x="5076056" y="5157192"/>
            <a:ext cx="504056" cy="5040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000" dirty="0"/>
              <a:t>4. </a:t>
            </a:r>
          </a:p>
        </p:txBody>
      </p:sp>
      <p:sp>
        <p:nvSpPr>
          <p:cNvPr id="23" name="Nadpis 5"/>
          <p:cNvSpPr txBox="1">
            <a:spLocks/>
          </p:cNvSpPr>
          <p:nvPr/>
        </p:nvSpPr>
        <p:spPr>
          <a:xfrm>
            <a:off x="5508103" y="3212976"/>
            <a:ext cx="546061" cy="5040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000" dirty="0"/>
              <a:t>5. </a:t>
            </a:r>
          </a:p>
        </p:txBody>
      </p:sp>
      <p:cxnSp>
        <p:nvCxnSpPr>
          <p:cNvPr id="25" name="Přímá spojovací šipka 24"/>
          <p:cNvCxnSpPr/>
          <p:nvPr/>
        </p:nvCxnSpPr>
        <p:spPr>
          <a:xfrm>
            <a:off x="251520" y="2564904"/>
            <a:ext cx="72008" cy="15121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a 26"/>
          <p:cNvSpPr/>
          <p:nvPr/>
        </p:nvSpPr>
        <p:spPr>
          <a:xfrm>
            <a:off x="1043608" y="3356992"/>
            <a:ext cx="302433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8" name="Přímá spojovací šipka 27"/>
          <p:cNvCxnSpPr/>
          <p:nvPr/>
        </p:nvCxnSpPr>
        <p:spPr>
          <a:xfrm>
            <a:off x="467544" y="4725144"/>
            <a:ext cx="1080120" cy="7920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>
            <a:off x="3491880" y="5373216"/>
            <a:ext cx="144016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 flipH="1" flipV="1">
            <a:off x="7308304" y="4077072"/>
            <a:ext cx="576064" cy="11521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álný popisek 37"/>
          <p:cNvSpPr/>
          <p:nvPr/>
        </p:nvSpPr>
        <p:spPr>
          <a:xfrm>
            <a:off x="5724128" y="1340768"/>
            <a:ext cx="3419872" cy="1584176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cs-CZ" sz="1600" dirty="0">
                <a:solidFill>
                  <a:schemeClr val="tx1"/>
                </a:solidFill>
              </a:rPr>
              <a:t>Včasná úhrada poplatku</a:t>
            </a:r>
          </a:p>
          <a:p>
            <a:pPr marL="342900" indent="-342900">
              <a:buAutoNum type="arabicPeriod"/>
            </a:pPr>
            <a:r>
              <a:rPr lang="cs-CZ" sz="1600" dirty="0">
                <a:solidFill>
                  <a:schemeClr val="tx1"/>
                </a:solidFill>
              </a:rPr>
              <a:t>Složení zkoušky z 50 %</a:t>
            </a:r>
          </a:p>
        </p:txBody>
      </p:sp>
    </p:spTree>
    <p:extLst>
      <p:ext uri="{BB962C8B-B14F-4D97-AF65-F5344CB8AC3E}">
        <p14:creationId xmlns:p14="http://schemas.microsoft.com/office/powerpoint/2010/main" val="1979165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0" y="1196752"/>
            <a:ext cx="9144000" cy="5112568"/>
          </a:xfrm>
          <a:prstGeom prst="rect">
            <a:avLst/>
          </a:prstGeom>
          <a:blipFill dpi="0" rotWithShape="1">
            <a:blip r:embed="rId2" cstate="print">
              <a:alphaModFix amt="60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cs-CZ" sz="2000" b="0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396" y="1484312"/>
            <a:ext cx="5328716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Podání přihlášek a přijímací řízení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2191504"/>
            <a:ext cx="8280920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dirty="0"/>
              <a:t>Podávání přihlášek je možné </a:t>
            </a:r>
            <a:br>
              <a:rPr lang="cs-CZ" sz="2400" b="0" dirty="0"/>
            </a:br>
            <a:r>
              <a:rPr lang="cs-CZ" sz="2400" b="0" dirty="0"/>
              <a:t>		</a:t>
            </a:r>
            <a:r>
              <a:rPr lang="cs-CZ" sz="2400" dirty="0"/>
              <a:t>do 31. 3. 2020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dirty="0"/>
              <a:t>Elektronická přihláška</a:t>
            </a:r>
          </a:p>
          <a:p>
            <a:pPr lvl="1" fontAlgn="auto">
              <a:spcAft>
                <a:spcPts val="0"/>
              </a:spcAft>
            </a:pPr>
            <a:r>
              <a:rPr lang="cs-CZ" sz="2400" b="0" dirty="0"/>
              <a:t>		</a:t>
            </a:r>
            <a:r>
              <a:rPr lang="cs-CZ" sz="2400" dirty="0"/>
              <a:t>1 obor – 1 přihláška </a:t>
            </a:r>
          </a:p>
          <a:p>
            <a:pPr fontAlgn="auto">
              <a:spcAft>
                <a:spcPts val="0"/>
              </a:spcAft>
            </a:pP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9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280248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9072" y="2492896"/>
            <a:ext cx="4520960" cy="72008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Proč  právě na PEF ČZU?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528" y="3429000"/>
            <a:ext cx="5915000" cy="252028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cs-CZ" dirty="0"/>
              <a:t>Co Vám studium u nás nabízí? </a:t>
            </a:r>
          </a:p>
          <a:p>
            <a:r>
              <a:rPr lang="cs-CZ" dirty="0"/>
              <a:t>Čím jsou zajímavé naše obory?</a:t>
            </a:r>
          </a:p>
          <a:p>
            <a:r>
              <a:rPr lang="cs-CZ" dirty="0"/>
              <a:t>Jaké prostředí Vás čeká? </a:t>
            </a:r>
          </a:p>
          <a:p>
            <a:r>
              <a:rPr lang="cs-CZ" dirty="0"/>
              <a:t>Jak se k nám přihlásit?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Studuj.czu.cz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759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372200" y="1556792"/>
            <a:ext cx="26644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2000" dirty="0" err="1">
                <a:solidFill>
                  <a:srgbClr val="003300"/>
                </a:solidFill>
              </a:rPr>
              <a:t>is.czu.cz</a:t>
            </a:r>
            <a:r>
              <a:rPr lang="cs-CZ" sz="2000" dirty="0">
                <a:solidFill>
                  <a:srgbClr val="003300"/>
                </a:solidFill>
              </a:rPr>
              <a:t>/</a:t>
            </a:r>
            <a:r>
              <a:rPr lang="cs-CZ" sz="2000" dirty="0" err="1">
                <a:solidFill>
                  <a:srgbClr val="003300"/>
                </a:solidFill>
              </a:rPr>
              <a:t>prihlaska</a:t>
            </a:r>
            <a:endParaRPr lang="cs-CZ" sz="2000" dirty="0">
              <a:solidFill>
                <a:srgbClr val="0033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060848"/>
            <a:ext cx="398002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3841" y="1303933"/>
            <a:ext cx="8640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/>
              <a:t>Přijímací řízení – on-line informační zdroje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64630"/>
            <a:ext cx="4248472" cy="356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323528" y="16288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www.</a:t>
            </a:r>
            <a:r>
              <a:rPr lang="cs-CZ" dirty="0" err="1">
                <a:solidFill>
                  <a:srgbClr val="C00000"/>
                </a:solidFill>
              </a:rPr>
              <a:t>pef.czu.cz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9" name="Picture 8" descr="C:\Users\Petr\Desktop\F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1296144" cy="29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395536" y="2780928"/>
            <a:ext cx="1152128" cy="360040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5076056" y="3933056"/>
            <a:ext cx="2088232" cy="432048"/>
          </a:xfrm>
          <a:prstGeom prst="ellipse">
            <a:avLst/>
          </a:prstGeom>
          <a:noFill/>
          <a:ln w="28575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>
              <a:ln>
                <a:solidFill>
                  <a:srgbClr val="92D050"/>
                </a:solidFill>
              </a:ln>
            </a:endParaRPr>
          </a:p>
        </p:txBody>
      </p:sp>
      <p:cxnSp>
        <p:nvCxnSpPr>
          <p:cNvPr id="13" name="Přímá spojovací šipka 12"/>
          <p:cNvCxnSpPr/>
          <p:nvPr/>
        </p:nvCxnSpPr>
        <p:spPr bwMode="auto">
          <a:xfrm>
            <a:off x="4355976" y="3212976"/>
            <a:ext cx="720080" cy="8640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251718" y="1303933"/>
            <a:ext cx="8640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/>
              <a:t>Přijímací řízení – on-line informační zdroje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861" t="12634" r="8861" b="5251"/>
          <a:stretch>
            <a:fillRect/>
          </a:stretch>
        </p:blipFill>
        <p:spPr bwMode="auto">
          <a:xfrm>
            <a:off x="0" y="1700808"/>
            <a:ext cx="648072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Přímá spojovací šipka 14"/>
          <p:cNvCxnSpPr/>
          <p:nvPr/>
        </p:nvCxnSpPr>
        <p:spPr>
          <a:xfrm>
            <a:off x="4067944" y="2132856"/>
            <a:ext cx="864096" cy="115212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251520" y="162880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www.</a:t>
            </a:r>
            <a:r>
              <a:rPr lang="cs-CZ" sz="36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pef.czu.cz</a:t>
            </a:r>
            <a:endParaRPr lang="cs-CZ" sz="36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Obdélníkový popisek 10"/>
          <p:cNvSpPr/>
          <p:nvPr/>
        </p:nvSpPr>
        <p:spPr>
          <a:xfrm>
            <a:off x="6551712" y="1268760"/>
            <a:ext cx="2556792" cy="3168352"/>
          </a:xfrm>
          <a:prstGeom prst="wedgeRectCallout">
            <a:avLst>
              <a:gd name="adj1" fmla="val -58019"/>
              <a:gd name="adj2" fmla="val 1684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6849" t="41015" r="71233" b="13414"/>
          <a:stretch>
            <a:fillRect/>
          </a:stretch>
        </p:blipFill>
        <p:spPr bwMode="auto">
          <a:xfrm>
            <a:off x="6660232" y="1340768"/>
            <a:ext cx="23042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720080"/>
          </a:xfrm>
        </p:spPr>
        <p:txBody>
          <a:bodyPr/>
          <a:lstStyle/>
          <a:p>
            <a:r>
              <a:rPr lang="cs-CZ" dirty="0"/>
              <a:t>Přijímací řízení – informační brožury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50399" t="14970" r="21701" b="17679"/>
          <a:stretch>
            <a:fillRect/>
          </a:stretch>
        </p:blipFill>
        <p:spPr bwMode="auto">
          <a:xfrm>
            <a:off x="4757246" y="2930277"/>
            <a:ext cx="1686962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50399" t="16468" r="24401" b="23652"/>
          <a:stretch>
            <a:fillRect/>
          </a:stretch>
        </p:blipFill>
        <p:spPr bwMode="auto">
          <a:xfrm>
            <a:off x="6674633" y="2924944"/>
            <a:ext cx="1713791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l="51116" t="12028" r="21135" b="14532"/>
          <a:stretch/>
        </p:blipFill>
        <p:spPr>
          <a:xfrm>
            <a:off x="2836254" y="2924944"/>
            <a:ext cx="1691533" cy="2448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C5BEE2-F6F2-4988-BB50-BF03D7F70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55" y="2924944"/>
            <a:ext cx="1842674" cy="24482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9165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87762" y="736383"/>
            <a:ext cx="6984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Rozlet PEF– kurz pro začínající studenty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817"/>
            <a:ext cx="3445717" cy="52018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11" y="1241736"/>
            <a:ext cx="5155446" cy="34369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71126"/>
            <a:ext cx="4981302" cy="33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86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Budpefak.cz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608" t="7152" r="14598" b="8958"/>
          <a:stretch/>
        </p:blipFill>
        <p:spPr>
          <a:xfrm>
            <a:off x="0" y="1196752"/>
            <a:ext cx="9145017" cy="5067397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8929" y="1772816"/>
            <a:ext cx="4321063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Navštivte web budpefak.cz</a:t>
            </a:r>
          </a:p>
        </p:txBody>
      </p:sp>
    </p:spTree>
    <p:extLst>
      <p:ext uri="{BB962C8B-B14F-4D97-AF65-F5344CB8AC3E}">
        <p14:creationId xmlns:p14="http://schemas.microsoft.com/office/powerpoint/2010/main" val="282441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07BEB4-C871-49BE-8855-742AC0903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035662"/>
            <a:ext cx="7772400" cy="1470025"/>
          </a:xfrm>
        </p:spPr>
        <p:txBody>
          <a:bodyPr/>
          <a:lstStyle/>
          <a:p>
            <a:r>
              <a:rPr lang="cs-CZ" dirty="0"/>
              <a:t>Ambasadoři oborů = studenti PEF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581B1F-F23C-4BD6-AF5E-14A1AAEE2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34E043-8840-460C-BB6B-7AD42CDDB4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B9885E-14E7-4E74-8456-94EBE742C7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F8D6CA-F940-4800-A829-1A246398D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1" r="1176" b="12201"/>
          <a:stretch/>
        </p:blipFill>
        <p:spPr>
          <a:xfrm>
            <a:off x="53752" y="2005914"/>
            <a:ext cx="903649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6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Roman\Downloads\_MG_6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640" y="3861048"/>
            <a:ext cx="3419872" cy="2280125"/>
          </a:xfrm>
          <a:prstGeom prst="rect">
            <a:avLst/>
          </a:prstGeom>
          <a:noFill/>
        </p:spPr>
      </p:pic>
      <p:pic>
        <p:nvPicPr>
          <p:cNvPr id="4099" name="Picture 3" descr="C:\Users\Roman\Downloads\_MG_6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149" y="1412776"/>
            <a:ext cx="3398851" cy="2265662"/>
          </a:xfrm>
          <a:prstGeom prst="rect">
            <a:avLst/>
          </a:prstGeom>
          <a:noFill/>
        </p:spPr>
      </p:pic>
      <p:pic>
        <p:nvPicPr>
          <p:cNvPr id="4101" name="Picture 5" descr="C:\Users\Roman\Downloads\_MG_6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27387"/>
            <a:ext cx="5256584" cy="3504084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395536" y="1484784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Atrium fakulty:</a:t>
            </a:r>
          </a:p>
          <a:p>
            <a:pPr>
              <a:lnSpc>
                <a:spcPct val="150000"/>
              </a:lnSpc>
            </a:pPr>
            <a:r>
              <a:rPr lang="cs-CZ" dirty="0"/>
              <a:t>11:00 – prohlídka areálu 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395536" y="2564904"/>
            <a:ext cx="2880320" cy="64807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Studenti fakulty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6479704" y="3284984"/>
            <a:ext cx="2664296" cy="64807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Studijní oddělení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5940152" y="5949280"/>
            <a:ext cx="3203848" cy="50405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Studenti anglických oborů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" y="332656"/>
            <a:ext cx="9144000" cy="61037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692696"/>
            <a:ext cx="4752528" cy="1872208"/>
          </a:xfrm>
          <a:solidFill>
            <a:schemeClr val="bg2">
              <a:alpha val="37000"/>
            </a:schemeClr>
          </a:solidFill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Vyzkoušejte si virtuální prostředí a hry vytvořené fakultní laboratoří virtuální reality – místnost E333</a:t>
            </a:r>
            <a:br>
              <a:rPr lang="cs-CZ" dirty="0"/>
            </a:br>
            <a:r>
              <a:rPr lang="cs-CZ" dirty="0"/>
              <a:t>10:00 – 13:00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335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351"/>
            <a:ext cx="9144000" cy="5102027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 rot="273640">
            <a:off x="-273" y="371703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cs-CZ" sz="3600" dirty="0">
                <a:solidFill>
                  <a:schemeClr val="bg1"/>
                </a:solidFill>
              </a:rPr>
              <a:t>Staň se </a:t>
            </a:r>
            <a:r>
              <a:rPr lang="cs-CZ" sz="3600" dirty="0" err="1">
                <a:solidFill>
                  <a:schemeClr val="bg1"/>
                </a:solidFill>
              </a:rPr>
              <a:t>PEFákem</a:t>
            </a:r>
            <a:r>
              <a:rPr lang="cs-CZ" sz="3600" dirty="0">
                <a:solidFill>
                  <a:schemeClr val="bg1"/>
                </a:solidFill>
              </a:rPr>
              <a:t> a studuj s námi!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07504" y="1484313"/>
            <a:ext cx="5688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dirty="0"/>
              <a:t>Provozně ekonomická fakulta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idx="1"/>
          </p:nvPr>
        </p:nvSpPr>
        <p:spPr>
          <a:xfrm>
            <a:off x="302840" y="2060848"/>
            <a:ext cx="8229600" cy="4165923"/>
          </a:xfrm>
        </p:spPr>
        <p:txBody>
          <a:bodyPr/>
          <a:lstStyle/>
          <a:p>
            <a:pPr eaLnBrk="1" hangingPunct="1"/>
            <a:r>
              <a:rPr lang="cs-CZ" sz="2000" dirty="0"/>
              <a:t>největší fakulta na ČZU</a:t>
            </a:r>
          </a:p>
          <a:p>
            <a:pPr eaLnBrk="1" hangingPunct="1"/>
            <a:r>
              <a:rPr lang="cs-CZ" sz="2000" dirty="0"/>
              <a:t>největší ekonomická fakulta v ČR</a:t>
            </a:r>
          </a:p>
          <a:p>
            <a:pPr eaLnBrk="1" hangingPunct="1"/>
            <a:r>
              <a:rPr lang="cs-CZ" sz="2000" dirty="0"/>
              <a:t>vynikající hodnocení v rámci národních  </a:t>
            </a:r>
            <a:br>
              <a:rPr lang="cs-CZ" sz="2000" dirty="0"/>
            </a:br>
            <a:r>
              <a:rPr lang="cs-CZ" sz="2000" dirty="0"/>
              <a:t>i mezinárodních evaluací a akreditací</a:t>
            </a:r>
          </a:p>
          <a:p>
            <a:pPr eaLnBrk="1" hangingPunct="1"/>
            <a:r>
              <a:rPr lang="cs-CZ" sz="2000" dirty="0"/>
              <a:t>v roce 2019 zapsáno cca </a:t>
            </a:r>
            <a:r>
              <a:rPr lang="cs-CZ" sz="2000" b="1" dirty="0"/>
              <a:t>8 451</a:t>
            </a:r>
            <a:r>
              <a:rPr lang="cs-CZ" sz="2000" dirty="0"/>
              <a:t> </a:t>
            </a:r>
            <a:r>
              <a:rPr lang="cs-CZ" sz="2000" b="1" dirty="0"/>
              <a:t>studentů</a:t>
            </a:r>
            <a:r>
              <a:rPr lang="cs-CZ" sz="2000" dirty="0"/>
              <a:t> a 7 012 do CŽV</a:t>
            </a:r>
          </a:p>
          <a:p>
            <a:pPr eaLnBrk="1" hangingPunct="1"/>
            <a:r>
              <a:rPr lang="cs-CZ" sz="2000" dirty="0"/>
              <a:t>pro rok 2019/2020 registrováno </a:t>
            </a:r>
            <a:r>
              <a:rPr lang="cs-CZ" sz="2000" b="1" dirty="0"/>
              <a:t>8 000 přihlášek</a:t>
            </a:r>
          </a:p>
          <a:p>
            <a:pPr eaLnBrk="1" hangingPunct="1"/>
            <a:endParaRPr lang="cs-CZ" sz="20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22530" name="AutoShape 2" descr="https://scontent-a-fra.xx.fbcdn.net/hphotos-xap1/v/t1.0-9/10676287_10152351702546744_3228953286738598124_n.jpg?oh=175c31d542001f97e565fcfdbeec0b85&amp;oe=5522F4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2532" name="AutoShape 4" descr="https://scontent-a-fra.xx.fbcdn.net/hphotos-xap1/v/t1.0-9/10676287_10152351702546744_3228953286738598124_n.jpg?oh=175c31d542001f97e565fcfdbeec0b85&amp;oe=5522F4B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b="10585"/>
          <a:stretch/>
        </p:blipFill>
        <p:spPr>
          <a:xfrm>
            <a:off x="302840" y="4282049"/>
            <a:ext cx="3602567" cy="18002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b="40917"/>
          <a:stretch/>
        </p:blipFill>
        <p:spPr>
          <a:xfrm>
            <a:off x="4104456" y="4282049"/>
            <a:ext cx="4788024" cy="1798295"/>
          </a:xfrm>
          <a:prstGeom prst="rect">
            <a:avLst/>
          </a:prstGeom>
        </p:spPr>
      </p:pic>
    </p:spTree>
  </p:cSld>
  <p:clrMapOvr>
    <a:masterClrMapping/>
  </p:clrMapOvr>
  <p:transition advTm="10063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1193800" y="1003300"/>
            <a:ext cx="184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cs-CZ" b="0"/>
            </a:br>
            <a:endParaRPr lang="cs-CZ" b="0"/>
          </a:p>
          <a:p>
            <a:pPr eaLnBrk="0" hangingPunct="0"/>
            <a:endParaRPr lang="cs-CZ" b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508125" y="1139825"/>
            <a:ext cx="184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cs-CZ" b="0"/>
            </a:br>
            <a:endParaRPr lang="cs-CZ" b="0"/>
          </a:p>
          <a:p>
            <a:pPr eaLnBrk="0" hangingPunct="0"/>
            <a:endParaRPr lang="cs-CZ" b="0"/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395536" y="1243608"/>
            <a:ext cx="770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dirty="0"/>
              <a:t>Jedinečný areál – studujete na jednom místě!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57549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</p:spTree>
  </p:cSld>
  <p:clrMapOvr>
    <a:masterClrMapping/>
  </p:clrMapOvr>
  <p:transition advTm="55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0" name="Picture 12" descr="102_02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471" y="1336889"/>
            <a:ext cx="3527945" cy="2353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3528392" cy="2352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7" b="-6416"/>
          <a:stretch/>
        </p:blipFill>
        <p:spPr>
          <a:xfrm>
            <a:off x="971600" y="3789040"/>
            <a:ext cx="737390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" b="98772" l="10000" r="100000">
                        <a14:foregroundMark x1="79591" y1="52387" x2="82318" y2="44884"/>
                        <a14:foregroundMark x1="84591" y1="46589" x2="84955" y2="46726"/>
                        <a14:foregroundMark x1="88182" y1="49045" x2="99636" y2="79809"/>
                        <a14:foregroundMark x1="79682" y1="53274" x2="67727" y2="69782"/>
                        <a14:foregroundMark x1="69045" y1="71214" x2="79045" y2="82196"/>
                        <a14:foregroundMark x1="73773" y1="77012" x2="54455" y2="82947"/>
                        <a14:foregroundMark x1="54773" y1="83356" x2="21364" y2="77967"/>
                        <a14:foregroundMark x1="27545" y1="98772" x2="27545" y2="98772"/>
                        <a14:foregroundMark x1="55909" y1="95907" x2="61136" y2="94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7452828" cy="4968552"/>
          </a:xfrm>
          <a:prstGeom prst="rect">
            <a:avLst/>
          </a:prstGeom>
          <a:effectLst>
            <a:reflection stA="0" endPos="65000" dist="50800" dir="5400000" sy="-100000" algn="bl" rotWithShape="0"/>
            <a:softEdge rad="317500"/>
          </a:effectLst>
        </p:spPr>
      </p:pic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388" y="1484313"/>
            <a:ext cx="3312492" cy="52322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dirty="0"/>
              <a:t>Stálé kolektivy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30832" y="2132857"/>
            <a:ext cx="3765104" cy="381642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cs-CZ" dirty="0"/>
              <a:t>Ročníky</a:t>
            </a:r>
          </a:p>
          <a:p>
            <a:pPr fontAlgn="auto">
              <a:spcAft>
                <a:spcPts val="0"/>
              </a:spcAft>
            </a:pPr>
            <a:r>
              <a:rPr lang="cs-CZ" dirty="0"/>
              <a:t>Studijní skupiny</a:t>
            </a:r>
          </a:p>
          <a:p>
            <a:pPr fontAlgn="auto">
              <a:spcAft>
                <a:spcPts val="0"/>
              </a:spcAft>
            </a:pPr>
            <a:r>
              <a:rPr lang="cs-CZ" dirty="0"/>
              <a:t>Tvorba rozvrhu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" y="1233429"/>
            <a:ext cx="9117226" cy="507589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79388" y="1486525"/>
            <a:ext cx="6480844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600" dirty="0"/>
              <a:t>Velký výběr studijních oborů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176463" y="2800350"/>
            <a:ext cx="333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63626" y="2401701"/>
            <a:ext cx="7997971" cy="20621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sz="2000" b="0" u="sng" dirty="0">
              <a:latin typeface="+mj-lt"/>
            </a:endParaRP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cs-CZ" sz="3600" b="0" dirty="0">
                <a:latin typeface="+mj-lt"/>
              </a:rPr>
              <a:t>Bakalářské studium</a:t>
            </a: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cs-CZ" sz="3600" b="0" dirty="0">
                <a:latin typeface="+mj-lt"/>
              </a:rPr>
              <a:t>Navazující magisterské studium</a:t>
            </a: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cs-CZ" sz="3600" b="0" dirty="0">
                <a:latin typeface="+mj-lt"/>
              </a:rPr>
              <a:t>Doktorské studium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" b="98772" l="10000" r="100000">
                        <a14:foregroundMark x1="79591" y1="52387" x2="82318" y2="44884"/>
                        <a14:foregroundMark x1="84591" y1="46589" x2="84955" y2="46726"/>
                        <a14:foregroundMark x1="88182" y1="49045" x2="99636" y2="79809"/>
                        <a14:foregroundMark x1="79682" y1="53274" x2="67727" y2="69782"/>
                        <a14:foregroundMark x1="69045" y1="71214" x2="79045" y2="82196"/>
                        <a14:foregroundMark x1="73773" y1="77012" x2="54455" y2="82947"/>
                        <a14:foregroundMark x1="54773" y1="83356" x2="21364" y2="77967"/>
                        <a14:foregroundMark x1="27545" y1="98772" x2="27545" y2="98772"/>
                        <a14:foregroundMark x1="55909" y1="95907" x2="61136" y2="94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7452828" cy="4968552"/>
          </a:xfrm>
          <a:prstGeom prst="rect">
            <a:avLst/>
          </a:prstGeom>
          <a:effectLst>
            <a:reflection stA="0" endPos="65000" dist="50800" dir="5400000" sy="-100000" algn="bl" rotWithShape="0"/>
            <a:softEdge rad="317500"/>
          </a:effectLst>
        </p:spPr>
      </p:pic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1484784"/>
            <a:ext cx="7776864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Bakalářské studium – zaměření studijních oborů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30832" y="1916832"/>
            <a:ext cx="5061248" cy="41764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cs-CZ" altLang="cs-CZ" sz="2400" dirty="0"/>
              <a:t>Provoz a ekonomika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/>
              <a:t>Podnikání a administrativa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/>
              <a:t>Veřejná správa a regionální rozvoj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/>
              <a:t>Hospodářská a kulturní studia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/>
              <a:t>Informatika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/>
              <a:t>Systémové inženýrství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/>
              <a:t>Inovativní podnikání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 err="1"/>
              <a:t>Economics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and</a:t>
            </a:r>
            <a:r>
              <a:rPr lang="cs-CZ" altLang="cs-CZ" sz="2400" dirty="0"/>
              <a:t> Management (AJ)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/>
              <a:t>Business </a:t>
            </a:r>
            <a:r>
              <a:rPr lang="cs-CZ" altLang="cs-CZ" sz="2400" dirty="0" err="1"/>
              <a:t>Administration</a:t>
            </a:r>
            <a:r>
              <a:rPr lang="cs-CZ" altLang="cs-CZ" sz="2400" dirty="0"/>
              <a:t> (AJ)</a:t>
            </a:r>
          </a:p>
          <a:p>
            <a:pPr fontAlgn="auto">
              <a:spcAft>
                <a:spcPts val="0"/>
              </a:spcAft>
            </a:pPr>
            <a:r>
              <a:rPr lang="cs-CZ" altLang="cs-CZ" sz="2400" dirty="0" err="1"/>
              <a:t>Informatics</a:t>
            </a:r>
            <a:r>
              <a:rPr lang="cs-CZ" altLang="cs-CZ" sz="2400" dirty="0"/>
              <a:t> (AJ)</a:t>
            </a:r>
          </a:p>
          <a:p>
            <a:pPr fontAlgn="auto">
              <a:spcAft>
                <a:spcPts val="0"/>
              </a:spcAft>
            </a:pPr>
            <a:endParaRPr lang="cs-CZ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-513"/>
          <a:stretch/>
        </p:blipFill>
        <p:spPr>
          <a:xfrm>
            <a:off x="3995936" y="1700808"/>
            <a:ext cx="5290257" cy="4464495"/>
          </a:xfrm>
          <a:prstGeom prst="rect">
            <a:avLst/>
          </a:prstGeom>
          <a:effectLst>
            <a:reflection stA="0" endPos="65000" dist="50800" dir="5400000" sy="-100000" algn="bl" rotWithShape="0"/>
            <a:softEdge rad="317500"/>
          </a:effectLst>
        </p:spPr>
      </p:pic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www.pef.czu.cz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388" y="1484313"/>
            <a:ext cx="6768876" cy="4616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Obory navazujícího magisterského stupně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51520" y="2060848"/>
            <a:ext cx="5040560" cy="41764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cs-CZ" altLang="cs-CZ" sz="2400" dirty="0"/>
              <a:t>Provoz a ekonomika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/>
              <a:t>Podnikání a administrativa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/>
              <a:t>Veřejná správa a regionální rozvoj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/>
              <a:t>Hospodářská a kulturní studia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/>
              <a:t>Informatika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/>
              <a:t>Systémové inženýrství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/>
              <a:t>Projektové řízení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 err="1"/>
              <a:t>Economics</a:t>
            </a:r>
            <a:r>
              <a:rPr lang="cs-CZ" altLang="cs-CZ" sz="2400" dirty="0"/>
              <a:t> and Management (AJ)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/>
              <a:t>Business </a:t>
            </a:r>
            <a:r>
              <a:rPr lang="cs-CZ" altLang="cs-CZ" sz="2400" dirty="0" err="1"/>
              <a:t>Administration</a:t>
            </a:r>
            <a:r>
              <a:rPr lang="cs-CZ" altLang="cs-CZ" sz="2400" dirty="0"/>
              <a:t> (AJ)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 err="1"/>
              <a:t>Informatics</a:t>
            </a:r>
            <a:r>
              <a:rPr lang="cs-CZ" altLang="cs-CZ" sz="2400" dirty="0"/>
              <a:t> (AJ)</a:t>
            </a:r>
          </a:p>
          <a:p>
            <a:pPr eaLnBrk="0" hangingPunct="0">
              <a:spcBef>
                <a:spcPct val="0"/>
              </a:spcBef>
            </a:pPr>
            <a:r>
              <a:rPr lang="cs-CZ" altLang="cs-CZ" sz="2400" dirty="0" err="1"/>
              <a:t>European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Agrarian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Diplomacy</a:t>
            </a:r>
            <a:r>
              <a:rPr lang="cs-CZ" altLang="cs-CZ" sz="2400" dirty="0"/>
              <a:t> (AJ)</a:t>
            </a:r>
          </a:p>
          <a:p>
            <a:pPr fontAlgn="auto">
              <a:spcAft>
                <a:spcPts val="0"/>
              </a:spcAft>
            </a:pPr>
            <a:endParaRPr lang="cs-CZ" sz="2400" dirty="0">
              <a:ln>
                <a:solidFill>
                  <a:schemeClr val="tx1"/>
                </a:solidFill>
              </a:ln>
            </a:endParaRPr>
          </a:p>
          <a:p>
            <a:pPr fontAlgn="auto">
              <a:spcAft>
                <a:spcPts val="0"/>
              </a:spcAft>
            </a:pPr>
            <a:endParaRPr lang="cs-CZ" sz="2400" dirty="0">
              <a:ln>
                <a:solidFill>
                  <a:schemeClr val="tx1"/>
                </a:solidFill>
              </a:ln>
            </a:endParaRPr>
          </a:p>
          <a:p>
            <a:pPr fontAlgn="auto">
              <a:spcAft>
                <a:spcPts val="0"/>
              </a:spcAft>
            </a:pPr>
            <a:endParaRPr lang="cs-CZ" sz="24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26212856"/>
      </p:ext>
    </p:extLst>
  </p:cSld>
  <p:clrMapOvr>
    <a:masterClrMapping/>
  </p:clrMapOvr>
</p:sld>
</file>

<file path=ppt/theme/theme1.xml><?xml version="1.0" encoding="utf-8"?>
<a:theme xmlns:a="http://schemas.openxmlformats.org/drawingml/2006/main" name="IVP_2">
  <a:themeElements>
    <a:clrScheme name="Vlastní 9">
      <a:dk1>
        <a:srgbClr val="B62B34"/>
      </a:dk1>
      <a:lt1>
        <a:sysClr val="window" lastClr="FFFFFF"/>
      </a:lt1>
      <a:dk2>
        <a:srgbClr val="FF7C80"/>
      </a:dk2>
      <a:lt2>
        <a:srgbClr val="EEECE1"/>
      </a:lt2>
      <a:accent1>
        <a:srgbClr val="5F0060"/>
      </a:accent1>
      <a:accent2>
        <a:srgbClr val="CF3F6C"/>
      </a:accent2>
      <a:accent3>
        <a:srgbClr val="FFB0B2"/>
      </a:accent3>
      <a:accent4>
        <a:srgbClr val="BD0005"/>
      </a:accent4>
      <a:accent5>
        <a:srgbClr val="5E0002"/>
      </a:accent5>
      <a:accent6>
        <a:srgbClr val="CC7299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bsahové stránky">
  <a:themeElements>
    <a:clrScheme name="Vlastní 8">
      <a:dk1>
        <a:srgbClr val="000000"/>
      </a:dk1>
      <a:lt1>
        <a:sysClr val="window" lastClr="FFFFFF"/>
      </a:lt1>
      <a:dk2>
        <a:srgbClr val="FF7C80"/>
      </a:dk2>
      <a:lt2>
        <a:srgbClr val="EEECE1"/>
      </a:lt2>
      <a:accent1>
        <a:srgbClr val="5F0060"/>
      </a:accent1>
      <a:accent2>
        <a:srgbClr val="CF3F6C"/>
      </a:accent2>
      <a:accent3>
        <a:srgbClr val="FFB0B2"/>
      </a:accent3>
      <a:accent4>
        <a:srgbClr val="BD0005"/>
      </a:accent4>
      <a:accent5>
        <a:srgbClr val="5E0002"/>
      </a:accent5>
      <a:accent6>
        <a:srgbClr val="CC7299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PEF_A2_CZ</Template>
  <TotalTime>4561</TotalTime>
  <Words>1007</Words>
  <Application>Microsoft Office PowerPoint</Application>
  <PresentationFormat>Předvádění na obrazovce (4:3)</PresentationFormat>
  <Paragraphs>163</Paragraphs>
  <Slides>28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IVP_2</vt:lpstr>
      <vt:lpstr>Obsahové stránky</vt:lpstr>
      <vt:lpstr>Den otevřených dveří</vt:lpstr>
      <vt:lpstr>Proč  právě na PEF ČZU?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Double degree programy</vt:lpstr>
      <vt:lpstr>Prezentace aplikace PowerPoint</vt:lpstr>
      <vt:lpstr>Možnost získat certifikáty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Přijímací řízení – informační brožury</vt:lpstr>
      <vt:lpstr>Prezentace aplikace PowerPoint</vt:lpstr>
      <vt:lpstr>Prezentace aplikace PowerPoint</vt:lpstr>
      <vt:lpstr>Ambasadoři oborů = studenti PEF</vt:lpstr>
      <vt:lpstr>Prezentace aplikace PowerPoint</vt:lpstr>
      <vt:lpstr> Vyzkoušejte si virtuální prostředí a hry vytvořené fakultní laboratoří virtuální reality – místnost E333 10:00 – 13:00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</dc:creator>
  <cp:lastModifiedBy>Jana</cp:lastModifiedBy>
  <cp:revision>274</cp:revision>
  <dcterms:created xsi:type="dcterms:W3CDTF">2007-01-25T09:14:18Z</dcterms:created>
  <dcterms:modified xsi:type="dcterms:W3CDTF">2019-11-22T06:48:37Z</dcterms:modified>
</cp:coreProperties>
</file>