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3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6" autoAdjust="0"/>
    <p:restoredTop sz="94660"/>
  </p:normalViewPr>
  <p:slideViewPr>
    <p:cSldViewPr>
      <p:cViewPr varScale="1">
        <p:scale>
          <a:sx n="124" d="100"/>
          <a:sy n="124" d="100"/>
        </p:scale>
        <p:origin x="124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504742-D528-4FF7-84A3-D036607A8CF3}" type="datetimeFigureOut">
              <a:rPr lang="cs-CZ" smtClean="0"/>
              <a:t>11.03.2020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F1E3F-AB38-4A4E-84BD-ED13CD6C04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1134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4F1E3F-AB38-4A4E-84BD-ED13CD6C04C4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85233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4F1E3F-AB38-4A4E-84BD-ED13CD6C04C4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5869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4F1E3F-AB38-4A4E-84BD-ED13CD6C04C4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7423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4F1E3F-AB38-4A4E-84BD-ED13CD6C04C4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8883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4F1E3F-AB38-4A4E-84BD-ED13CD6C04C4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02351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4F1E3F-AB38-4A4E-84BD-ED13CD6C04C4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84599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4F1E3F-AB38-4A4E-84BD-ED13CD6C04C4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33321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4F1E3F-AB38-4A4E-84BD-ED13CD6C04C4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9027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4F1E3F-AB38-4A4E-84BD-ED13CD6C04C4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95749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4F1E3F-AB38-4A4E-84BD-ED13CD6C04C4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75570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4F1E3F-AB38-4A4E-84BD-ED13CD6C04C4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335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720080"/>
          </a:xfrm>
        </p:spPr>
        <p:txBody>
          <a:bodyPr/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165923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39944" y="6356350"/>
            <a:ext cx="504056" cy="501650"/>
          </a:xfrm>
          <a:prstGeom prst="rect">
            <a:avLst/>
          </a:prstGeom>
        </p:spPr>
        <p:txBody>
          <a:bodyPr anchor="ctr" anchorCtr="0"/>
          <a:lstStyle>
            <a:lvl1pPr>
              <a:defRPr sz="1600" b="0">
                <a:solidFill>
                  <a:schemeClr val="bg1"/>
                </a:solidFill>
              </a:defRPr>
            </a:lvl1pPr>
          </a:lstStyle>
          <a:p>
            <a:pPr algn="ctr"/>
            <a:fld id="{EECAD799-CADC-4245-990E-EDFAE05BC074}" type="slidenum">
              <a:rPr lang="cs-CZ" smtClean="0"/>
              <a:pPr algn="ctr"/>
              <a:t>‹#›</a:t>
            </a:fld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3"/>
          </p:nvPr>
        </p:nvSpPr>
        <p:spPr>
          <a:xfrm>
            <a:off x="3635896" y="332656"/>
            <a:ext cx="5040560" cy="360040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4" hasCustomPrompt="1"/>
          </p:nvPr>
        </p:nvSpPr>
        <p:spPr>
          <a:xfrm>
            <a:off x="3635375" y="692151"/>
            <a:ext cx="4392613" cy="216570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Jméno Příjmení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1008112"/>
          </a:xfrm>
        </p:spPr>
        <p:txBody>
          <a:bodyPr/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420888"/>
            <a:ext cx="8229600" cy="3816424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39944" y="6356350"/>
            <a:ext cx="504056" cy="501650"/>
          </a:xfrm>
          <a:prstGeom prst="rect">
            <a:avLst/>
          </a:prstGeom>
        </p:spPr>
        <p:txBody>
          <a:bodyPr anchor="ctr" anchorCtr="0"/>
          <a:lstStyle>
            <a:lvl1pPr>
              <a:defRPr sz="1600" b="0">
                <a:solidFill>
                  <a:schemeClr val="bg1"/>
                </a:solidFill>
              </a:defRPr>
            </a:lvl1pPr>
          </a:lstStyle>
          <a:p>
            <a:pPr algn="ctr"/>
            <a:fld id="{EECAD799-CADC-4245-990E-EDFAE05BC074}" type="slidenum">
              <a:rPr lang="cs-CZ" smtClean="0"/>
              <a:pPr algn="ctr"/>
              <a:t>‹#›</a:t>
            </a:fld>
            <a:endParaRPr lang="cs-CZ" dirty="0"/>
          </a:p>
        </p:txBody>
      </p:sp>
      <p:sp>
        <p:nvSpPr>
          <p:cNvPr id="10" name="Zástupný symbol pro text 8"/>
          <p:cNvSpPr>
            <a:spLocks noGrp="1"/>
          </p:cNvSpPr>
          <p:nvPr>
            <p:ph type="body" sz="quarter" idx="13"/>
          </p:nvPr>
        </p:nvSpPr>
        <p:spPr>
          <a:xfrm>
            <a:off x="3635896" y="332656"/>
            <a:ext cx="5040560" cy="360040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11" name="Zástupný symbol pro text 11"/>
          <p:cNvSpPr>
            <a:spLocks noGrp="1"/>
          </p:cNvSpPr>
          <p:nvPr>
            <p:ph type="body" sz="quarter" idx="14" hasCustomPrompt="1"/>
          </p:nvPr>
        </p:nvSpPr>
        <p:spPr>
          <a:xfrm>
            <a:off x="3635375" y="692151"/>
            <a:ext cx="4392613" cy="216570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Jméno Příjmení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412776"/>
            <a:ext cx="2057400" cy="4824536"/>
          </a:xfrm>
        </p:spPr>
        <p:txBody>
          <a:bodyPr vert="eaVert"/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12776"/>
            <a:ext cx="6019800" cy="4824536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39944" y="6356350"/>
            <a:ext cx="504056" cy="501650"/>
          </a:xfrm>
          <a:prstGeom prst="rect">
            <a:avLst/>
          </a:prstGeom>
        </p:spPr>
        <p:txBody>
          <a:bodyPr anchor="ctr" anchorCtr="0"/>
          <a:lstStyle>
            <a:lvl1pPr>
              <a:defRPr sz="1600" b="0">
                <a:solidFill>
                  <a:schemeClr val="bg1"/>
                </a:solidFill>
              </a:defRPr>
            </a:lvl1pPr>
          </a:lstStyle>
          <a:p>
            <a:pPr algn="ctr"/>
            <a:fld id="{EECAD799-CADC-4245-990E-EDFAE05BC074}" type="slidenum">
              <a:rPr lang="cs-CZ" smtClean="0"/>
              <a:pPr algn="ctr"/>
              <a:t>‹#›</a:t>
            </a:fld>
            <a:endParaRPr lang="cs-CZ" dirty="0"/>
          </a:p>
        </p:txBody>
      </p:sp>
      <p:sp>
        <p:nvSpPr>
          <p:cNvPr id="10" name="Zástupný symbol pro text 8"/>
          <p:cNvSpPr>
            <a:spLocks noGrp="1"/>
          </p:cNvSpPr>
          <p:nvPr>
            <p:ph type="body" sz="quarter" idx="13"/>
          </p:nvPr>
        </p:nvSpPr>
        <p:spPr>
          <a:xfrm>
            <a:off x="3635896" y="332656"/>
            <a:ext cx="5040560" cy="360040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4" hasCustomPrompt="1"/>
          </p:nvPr>
        </p:nvSpPr>
        <p:spPr>
          <a:xfrm>
            <a:off x="3635375" y="692151"/>
            <a:ext cx="4392613" cy="216570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Jméno Příjmení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8148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720080"/>
          </a:xfrm>
        </p:spPr>
        <p:txBody>
          <a:bodyPr/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165923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39944" y="6356350"/>
            <a:ext cx="504056" cy="501650"/>
          </a:xfrm>
          <a:prstGeom prst="rect">
            <a:avLst/>
          </a:prstGeom>
        </p:spPr>
        <p:txBody>
          <a:bodyPr anchor="ctr" anchorCtr="0"/>
          <a:lstStyle>
            <a:lvl1pPr>
              <a:defRPr sz="1600" b="0">
                <a:solidFill>
                  <a:schemeClr val="bg1"/>
                </a:solidFill>
              </a:defRPr>
            </a:lvl1pPr>
          </a:lstStyle>
          <a:p>
            <a:pPr algn="ctr"/>
            <a:fld id="{EECAD799-CADC-4245-990E-EDFAE05BC074}" type="slidenum">
              <a:rPr lang="cs-CZ" smtClean="0"/>
              <a:pPr algn="ctr"/>
              <a:t>‹#›</a:t>
            </a:fld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3"/>
          </p:nvPr>
        </p:nvSpPr>
        <p:spPr>
          <a:xfrm>
            <a:off x="3635896" y="332656"/>
            <a:ext cx="5040560" cy="360040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4" hasCustomPrompt="1"/>
          </p:nvPr>
        </p:nvSpPr>
        <p:spPr>
          <a:xfrm>
            <a:off x="3635375" y="692151"/>
            <a:ext cx="4392613" cy="216570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Jméno Příjmení</a:t>
            </a:r>
          </a:p>
        </p:txBody>
      </p:sp>
    </p:spTree>
    <p:extLst>
      <p:ext uri="{BB962C8B-B14F-4D97-AF65-F5344CB8AC3E}">
        <p14:creationId xmlns:p14="http://schemas.microsoft.com/office/powerpoint/2010/main" val="9575154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děkov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043608" y="4941168"/>
            <a:ext cx="6984776" cy="1152128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>
              <a:defRPr sz="2800" b="1"/>
            </a:lvl1pPr>
          </a:lstStyle>
          <a:p>
            <a:r>
              <a:rPr lang="cs-CZ" dirty="0"/>
              <a:t>Poděkování / Kontakt …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720080"/>
          </a:xfrm>
        </p:spPr>
        <p:txBody>
          <a:bodyPr/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165923"/>
          </a:xfrm>
        </p:spPr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39944" y="6356350"/>
            <a:ext cx="504056" cy="501650"/>
          </a:xfrm>
          <a:prstGeom prst="rect">
            <a:avLst/>
          </a:prstGeom>
        </p:spPr>
        <p:txBody>
          <a:bodyPr anchor="ctr" anchorCtr="0"/>
          <a:lstStyle>
            <a:lvl1pPr>
              <a:defRPr sz="1600" b="0">
                <a:solidFill>
                  <a:schemeClr val="bg1"/>
                </a:solidFill>
              </a:defRPr>
            </a:lvl1pPr>
          </a:lstStyle>
          <a:p>
            <a:pPr algn="ctr"/>
            <a:fld id="{EECAD799-CADC-4245-990E-EDFAE05BC074}" type="slidenum">
              <a:rPr lang="cs-CZ" smtClean="0"/>
              <a:pPr algn="ctr"/>
              <a:t>‹#›</a:t>
            </a:fld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3"/>
          </p:nvPr>
        </p:nvSpPr>
        <p:spPr>
          <a:xfrm>
            <a:off x="3635896" y="332656"/>
            <a:ext cx="5040560" cy="360040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4" hasCustomPrompt="1"/>
          </p:nvPr>
        </p:nvSpPr>
        <p:spPr>
          <a:xfrm>
            <a:off x="3635375" y="692151"/>
            <a:ext cx="4392613" cy="216570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Jméno Příjmení</a:t>
            </a:r>
          </a:p>
        </p:txBody>
      </p:sp>
    </p:spTree>
    <p:extLst>
      <p:ext uri="{BB962C8B-B14F-4D97-AF65-F5344CB8AC3E}">
        <p14:creationId xmlns:p14="http://schemas.microsoft.com/office/powerpoint/2010/main" val="3561274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39944" y="6356350"/>
            <a:ext cx="504056" cy="501650"/>
          </a:xfrm>
          <a:prstGeom prst="rect">
            <a:avLst/>
          </a:prstGeom>
        </p:spPr>
        <p:txBody>
          <a:bodyPr anchor="ctr" anchorCtr="0"/>
          <a:lstStyle>
            <a:lvl1pPr>
              <a:defRPr sz="1600" b="0">
                <a:solidFill>
                  <a:schemeClr val="bg1"/>
                </a:solidFill>
              </a:defRPr>
            </a:lvl1pPr>
          </a:lstStyle>
          <a:p>
            <a:pPr algn="ctr"/>
            <a:fld id="{EECAD799-CADC-4245-990E-EDFAE05BC074}" type="slidenum">
              <a:rPr lang="cs-CZ" smtClean="0"/>
              <a:pPr algn="ctr"/>
              <a:t>‹#›</a:t>
            </a:fld>
            <a:endParaRPr lang="cs-CZ" dirty="0"/>
          </a:p>
        </p:txBody>
      </p:sp>
      <p:sp>
        <p:nvSpPr>
          <p:cNvPr id="10" name="Zástupný symbol pro text 8"/>
          <p:cNvSpPr>
            <a:spLocks noGrp="1"/>
          </p:cNvSpPr>
          <p:nvPr>
            <p:ph type="body" sz="quarter" idx="13"/>
          </p:nvPr>
        </p:nvSpPr>
        <p:spPr>
          <a:xfrm>
            <a:off x="3635896" y="332656"/>
            <a:ext cx="5040560" cy="360040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11" name="Zástupný symbol pro text 11"/>
          <p:cNvSpPr>
            <a:spLocks noGrp="1"/>
          </p:cNvSpPr>
          <p:nvPr>
            <p:ph type="body" sz="quarter" idx="14" hasCustomPrompt="1"/>
          </p:nvPr>
        </p:nvSpPr>
        <p:spPr>
          <a:xfrm>
            <a:off x="3635375" y="692151"/>
            <a:ext cx="4392613" cy="216570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Jméno Příjmení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39944" y="6356350"/>
            <a:ext cx="504056" cy="501650"/>
          </a:xfrm>
          <a:prstGeom prst="rect">
            <a:avLst/>
          </a:prstGeom>
        </p:spPr>
        <p:txBody>
          <a:bodyPr anchor="ctr" anchorCtr="0"/>
          <a:lstStyle>
            <a:lvl1pPr>
              <a:defRPr sz="1600" b="0">
                <a:solidFill>
                  <a:schemeClr val="bg1"/>
                </a:solidFill>
              </a:defRPr>
            </a:lvl1pPr>
          </a:lstStyle>
          <a:p>
            <a:pPr algn="ctr"/>
            <a:fld id="{EECAD799-CADC-4245-990E-EDFAE05BC074}" type="slidenum">
              <a:rPr lang="cs-CZ" smtClean="0"/>
              <a:pPr algn="ctr"/>
              <a:t>‹#›</a:t>
            </a:fld>
            <a:endParaRPr lang="cs-CZ" dirty="0"/>
          </a:p>
        </p:txBody>
      </p:sp>
      <p:sp>
        <p:nvSpPr>
          <p:cNvPr id="10" name="Zástupný symbol pro text 8"/>
          <p:cNvSpPr>
            <a:spLocks noGrp="1"/>
          </p:cNvSpPr>
          <p:nvPr>
            <p:ph type="body" sz="quarter" idx="13"/>
          </p:nvPr>
        </p:nvSpPr>
        <p:spPr>
          <a:xfrm>
            <a:off x="3635896" y="332656"/>
            <a:ext cx="5040560" cy="360040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11" name="Zástupný symbol pro text 11"/>
          <p:cNvSpPr>
            <a:spLocks noGrp="1"/>
          </p:cNvSpPr>
          <p:nvPr>
            <p:ph type="body" sz="quarter" idx="14" hasCustomPrompt="1"/>
          </p:nvPr>
        </p:nvSpPr>
        <p:spPr>
          <a:xfrm>
            <a:off x="3635375" y="692151"/>
            <a:ext cx="4392613" cy="216570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Jméno Příjmení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936104"/>
          </a:xfrm>
        </p:spPr>
        <p:txBody>
          <a:bodyPr/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420888"/>
            <a:ext cx="4038600" cy="3816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420888"/>
            <a:ext cx="4038600" cy="3816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39944" y="6356350"/>
            <a:ext cx="504056" cy="501650"/>
          </a:xfrm>
          <a:prstGeom prst="rect">
            <a:avLst/>
          </a:prstGeom>
        </p:spPr>
        <p:txBody>
          <a:bodyPr anchor="ctr" anchorCtr="0"/>
          <a:lstStyle>
            <a:lvl1pPr>
              <a:defRPr sz="1600" b="0">
                <a:solidFill>
                  <a:schemeClr val="bg1"/>
                </a:solidFill>
              </a:defRPr>
            </a:lvl1pPr>
          </a:lstStyle>
          <a:p>
            <a:pPr algn="ctr"/>
            <a:fld id="{EECAD799-CADC-4245-990E-EDFAE05BC074}" type="slidenum">
              <a:rPr lang="cs-CZ" smtClean="0"/>
              <a:pPr algn="ctr"/>
              <a:t>‹#›</a:t>
            </a:fld>
            <a:endParaRPr lang="cs-CZ" dirty="0"/>
          </a:p>
        </p:txBody>
      </p:sp>
      <p:sp>
        <p:nvSpPr>
          <p:cNvPr id="11" name="Zástupný symbol pro text 8"/>
          <p:cNvSpPr>
            <a:spLocks noGrp="1"/>
          </p:cNvSpPr>
          <p:nvPr>
            <p:ph type="body" sz="quarter" idx="13"/>
          </p:nvPr>
        </p:nvSpPr>
        <p:spPr>
          <a:xfrm>
            <a:off x="3635896" y="332656"/>
            <a:ext cx="5040560" cy="360040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4" hasCustomPrompt="1"/>
          </p:nvPr>
        </p:nvSpPr>
        <p:spPr>
          <a:xfrm>
            <a:off x="3635375" y="692151"/>
            <a:ext cx="4392613" cy="216570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Jméno Příjmení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79208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2141166"/>
            <a:ext cx="4040188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780928"/>
            <a:ext cx="4040188" cy="3456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2141166"/>
            <a:ext cx="4041775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780928"/>
            <a:ext cx="4041775" cy="3456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39944" y="6356350"/>
            <a:ext cx="504056" cy="501650"/>
          </a:xfrm>
          <a:prstGeom prst="rect">
            <a:avLst/>
          </a:prstGeom>
        </p:spPr>
        <p:txBody>
          <a:bodyPr anchor="ctr" anchorCtr="0"/>
          <a:lstStyle>
            <a:lvl1pPr>
              <a:defRPr sz="1600" b="0">
                <a:solidFill>
                  <a:schemeClr val="bg1"/>
                </a:solidFill>
              </a:defRPr>
            </a:lvl1pPr>
          </a:lstStyle>
          <a:p>
            <a:pPr algn="ctr"/>
            <a:fld id="{EECAD799-CADC-4245-990E-EDFAE05BC074}" type="slidenum">
              <a:rPr lang="cs-CZ" smtClean="0"/>
              <a:pPr algn="ctr"/>
              <a:t>‹#›</a:t>
            </a:fld>
            <a:endParaRPr lang="cs-CZ" dirty="0"/>
          </a:p>
        </p:txBody>
      </p:sp>
      <p:sp>
        <p:nvSpPr>
          <p:cNvPr id="13" name="Zástupný symbol pro text 8"/>
          <p:cNvSpPr>
            <a:spLocks noGrp="1"/>
          </p:cNvSpPr>
          <p:nvPr>
            <p:ph type="body" sz="quarter" idx="13"/>
          </p:nvPr>
        </p:nvSpPr>
        <p:spPr>
          <a:xfrm>
            <a:off x="3635896" y="332656"/>
            <a:ext cx="5040560" cy="360040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14" name="Zástupný symbol pro text 11"/>
          <p:cNvSpPr>
            <a:spLocks noGrp="1"/>
          </p:cNvSpPr>
          <p:nvPr>
            <p:ph type="body" sz="quarter" idx="14" hasCustomPrompt="1"/>
          </p:nvPr>
        </p:nvSpPr>
        <p:spPr>
          <a:xfrm>
            <a:off x="3635375" y="692151"/>
            <a:ext cx="4392613" cy="216570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Jméno Příjmení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49896"/>
            <a:ext cx="8229600" cy="1143000"/>
          </a:xfrm>
        </p:spPr>
        <p:txBody>
          <a:bodyPr/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39944" y="6356350"/>
            <a:ext cx="504056" cy="501650"/>
          </a:xfrm>
          <a:prstGeom prst="rect">
            <a:avLst/>
          </a:prstGeom>
        </p:spPr>
        <p:txBody>
          <a:bodyPr anchor="ctr" anchorCtr="0"/>
          <a:lstStyle>
            <a:lvl1pPr>
              <a:defRPr sz="1600" b="0">
                <a:solidFill>
                  <a:schemeClr val="bg1"/>
                </a:solidFill>
              </a:defRPr>
            </a:lvl1pPr>
          </a:lstStyle>
          <a:p>
            <a:pPr algn="ctr"/>
            <a:fld id="{EECAD799-CADC-4245-990E-EDFAE05BC074}" type="slidenum">
              <a:rPr lang="cs-CZ" smtClean="0"/>
              <a:pPr algn="ctr"/>
              <a:t>‹#›</a:t>
            </a:fld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3"/>
          </p:nvPr>
        </p:nvSpPr>
        <p:spPr>
          <a:xfrm>
            <a:off x="3635896" y="332656"/>
            <a:ext cx="5040560" cy="360040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10" name="Zástupný symbol pro text 11"/>
          <p:cNvSpPr>
            <a:spLocks noGrp="1"/>
          </p:cNvSpPr>
          <p:nvPr>
            <p:ph type="body" sz="quarter" idx="14" hasCustomPrompt="1"/>
          </p:nvPr>
        </p:nvSpPr>
        <p:spPr>
          <a:xfrm>
            <a:off x="3635375" y="692151"/>
            <a:ext cx="4392613" cy="216570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Jméno Příjmení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39944" y="6356350"/>
            <a:ext cx="504056" cy="501650"/>
          </a:xfrm>
          <a:prstGeom prst="rect">
            <a:avLst/>
          </a:prstGeom>
        </p:spPr>
        <p:txBody>
          <a:bodyPr anchor="ctr" anchorCtr="0"/>
          <a:lstStyle>
            <a:lvl1pPr>
              <a:defRPr sz="1600" b="0">
                <a:solidFill>
                  <a:schemeClr val="bg1"/>
                </a:solidFill>
              </a:defRPr>
            </a:lvl1pPr>
          </a:lstStyle>
          <a:p>
            <a:pPr algn="ctr"/>
            <a:fld id="{EECAD799-CADC-4245-990E-EDFAE05BC074}" type="slidenum">
              <a:rPr lang="cs-CZ" smtClean="0"/>
              <a:pPr algn="ctr"/>
              <a:t>‹#›</a:t>
            </a:fld>
            <a:endParaRPr lang="cs-CZ" dirty="0"/>
          </a:p>
        </p:txBody>
      </p:sp>
      <p:sp>
        <p:nvSpPr>
          <p:cNvPr id="8" name="Zástupný symbol pro text 8"/>
          <p:cNvSpPr>
            <a:spLocks noGrp="1"/>
          </p:cNvSpPr>
          <p:nvPr>
            <p:ph type="body" sz="quarter" idx="13"/>
          </p:nvPr>
        </p:nvSpPr>
        <p:spPr>
          <a:xfrm>
            <a:off x="3635896" y="332656"/>
            <a:ext cx="5040560" cy="360040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9" name="Zástupný symbol pro text 11"/>
          <p:cNvSpPr>
            <a:spLocks noGrp="1"/>
          </p:cNvSpPr>
          <p:nvPr>
            <p:ph type="body" sz="quarter" idx="14" hasCustomPrompt="1"/>
          </p:nvPr>
        </p:nvSpPr>
        <p:spPr>
          <a:xfrm>
            <a:off x="3635375" y="692151"/>
            <a:ext cx="4392613" cy="216570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Jméno Příjmení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3008313" cy="108012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412776"/>
            <a:ext cx="5111750" cy="4824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2492896"/>
            <a:ext cx="3008313" cy="37444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39944" y="6356350"/>
            <a:ext cx="504056" cy="501650"/>
          </a:xfrm>
          <a:prstGeom prst="rect">
            <a:avLst/>
          </a:prstGeom>
        </p:spPr>
        <p:txBody>
          <a:bodyPr anchor="ctr" anchorCtr="0"/>
          <a:lstStyle>
            <a:lvl1pPr>
              <a:defRPr sz="1600" b="0">
                <a:solidFill>
                  <a:schemeClr val="bg1"/>
                </a:solidFill>
              </a:defRPr>
            </a:lvl1pPr>
          </a:lstStyle>
          <a:p>
            <a:pPr algn="ctr"/>
            <a:fld id="{EECAD799-CADC-4245-990E-EDFAE05BC074}" type="slidenum">
              <a:rPr lang="cs-CZ" smtClean="0"/>
              <a:pPr algn="ctr"/>
              <a:t>‹#›</a:t>
            </a:fld>
            <a:endParaRPr lang="cs-CZ" dirty="0"/>
          </a:p>
        </p:txBody>
      </p:sp>
      <p:sp>
        <p:nvSpPr>
          <p:cNvPr id="11" name="Zástupný symbol pro text 8"/>
          <p:cNvSpPr>
            <a:spLocks noGrp="1"/>
          </p:cNvSpPr>
          <p:nvPr>
            <p:ph type="body" sz="quarter" idx="13"/>
          </p:nvPr>
        </p:nvSpPr>
        <p:spPr>
          <a:xfrm>
            <a:off x="3635896" y="332656"/>
            <a:ext cx="5040560" cy="360040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4" hasCustomPrompt="1"/>
          </p:nvPr>
        </p:nvSpPr>
        <p:spPr>
          <a:xfrm>
            <a:off x="3635375" y="692151"/>
            <a:ext cx="4392613" cy="216570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Jméno Příjmení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166518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412776"/>
            <a:ext cx="5486400" cy="374441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733256"/>
            <a:ext cx="5486400" cy="5168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39944" y="6356350"/>
            <a:ext cx="504056" cy="501650"/>
          </a:xfrm>
          <a:prstGeom prst="rect">
            <a:avLst/>
          </a:prstGeom>
        </p:spPr>
        <p:txBody>
          <a:bodyPr anchor="ctr" anchorCtr="0"/>
          <a:lstStyle>
            <a:lvl1pPr>
              <a:defRPr sz="1600" b="0">
                <a:solidFill>
                  <a:schemeClr val="bg1"/>
                </a:solidFill>
              </a:defRPr>
            </a:lvl1pPr>
          </a:lstStyle>
          <a:p>
            <a:pPr algn="ctr"/>
            <a:fld id="{EECAD799-CADC-4245-990E-EDFAE05BC074}" type="slidenum">
              <a:rPr lang="cs-CZ" smtClean="0"/>
              <a:pPr algn="ctr"/>
              <a:t>‹#›</a:t>
            </a:fld>
            <a:endParaRPr lang="cs-CZ" dirty="0"/>
          </a:p>
        </p:txBody>
      </p:sp>
      <p:sp>
        <p:nvSpPr>
          <p:cNvPr id="11" name="Zástupný symbol pro text 8"/>
          <p:cNvSpPr>
            <a:spLocks noGrp="1"/>
          </p:cNvSpPr>
          <p:nvPr>
            <p:ph type="body" sz="quarter" idx="13"/>
          </p:nvPr>
        </p:nvSpPr>
        <p:spPr>
          <a:xfrm>
            <a:off x="3635896" y="332656"/>
            <a:ext cx="5040560" cy="360040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4" hasCustomPrompt="1"/>
          </p:nvPr>
        </p:nvSpPr>
        <p:spPr>
          <a:xfrm>
            <a:off x="3635375" y="692151"/>
            <a:ext cx="4392613" cy="216570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 b="1">
                <a:solidFill>
                  <a:schemeClr val="bg1"/>
                </a:solidFill>
              </a:defRPr>
            </a:lvl2pPr>
            <a:lvl3pPr>
              <a:defRPr sz="1200" b="1">
                <a:solidFill>
                  <a:schemeClr val="bg1"/>
                </a:solidFill>
              </a:defRPr>
            </a:lvl3pPr>
            <a:lvl4pPr>
              <a:defRPr sz="1200" b="1">
                <a:solidFill>
                  <a:schemeClr val="bg1"/>
                </a:solidFill>
              </a:defRPr>
            </a:lvl4pPr>
            <a:lvl5pPr>
              <a:defRPr sz="12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/>
              <a:t>Jméno Příjmení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7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2060848"/>
            <a:ext cx="8229600" cy="417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2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94" r:id="rId12"/>
    <p:sldLayoutId id="2147483693" r:id="rId13"/>
    <p:sldLayoutId id="2147483650" r:id="rId14"/>
    <p:sldLayoutId id="2147483713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slechtovak@rektorat.czu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vcr.cz/vyzkum/soubor/4avzor-smlouvy-docx.aspx" TargetMode="External"/><Relationship Id="rId3" Type="http://schemas.openxmlformats.org/officeDocument/2006/relationships/hyperlink" Target="https://www.mvcr.cz/vyzkum/clanek/vyhlaseni-prvni-verejne-souteze-podprogramu-1.aspx" TargetMode="External"/><Relationship Id="rId7" Type="http://schemas.openxmlformats.org/officeDocument/2006/relationships/hyperlink" Target="https://www.mvcr.cz/vyzkum/soubor/3cestne-prohlaseni-projekt-docx.asp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mvcr.cz/vyzkum/soubor/2bcestne-prohlaseni-uchazec-zahran-docx.aspx" TargetMode="External"/><Relationship Id="rId5" Type="http://schemas.openxmlformats.org/officeDocument/2006/relationships/hyperlink" Target="https://www.mvcr.cz/vyzkum/soubor/2acestne-prohlaseni-uchazec-cr-docx.aspx" TargetMode="External"/><Relationship Id="rId10" Type="http://schemas.openxmlformats.org/officeDocument/2006/relationships/hyperlink" Target="https://www.mvcr.cz/vyzkum/soubor/4cvseobecne-podminky-docx.aspx" TargetMode="External"/><Relationship Id="rId4" Type="http://schemas.openxmlformats.org/officeDocument/2006/relationships/hyperlink" Target="https://www.mvcr.cz/vyzkum/soubor/1ausneseni-pdf.aspx" TargetMode="External"/><Relationship Id="rId9" Type="http://schemas.openxmlformats.org/officeDocument/2006/relationships/hyperlink" Target="https://www.mvcr.cz/vyzkum/soubor/4bzavazne-parametry-docx.asp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Jak na projekty Bezpečnostní výzkum MV ČR?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Oddělení rozvoje a projektového řízení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545DFF-A9E8-4D1F-82DA-14D35C0C0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5310"/>
            <a:ext cx="8003232" cy="360040"/>
          </a:xfrm>
        </p:spPr>
        <p:txBody>
          <a:bodyPr>
            <a:normAutofit fontScale="90000"/>
          </a:bodyPr>
          <a:lstStyle/>
          <a:p>
            <a:r>
              <a:rPr lang="cs-CZ" dirty="0"/>
              <a:t>Základní informace o soutěži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D075E2-D2A2-4387-897A-8DCBBDB16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5780"/>
            <a:ext cx="8291264" cy="4452999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>
                <a:solidFill>
                  <a:schemeClr val="tx1">
                    <a:lumMod val="50000"/>
                  </a:schemeClr>
                </a:solidFill>
              </a:rPr>
              <a:t>Maximální </a:t>
            </a:r>
            <a:r>
              <a:rPr lang="cs-CZ" b="1" u="sng" dirty="0">
                <a:solidFill>
                  <a:schemeClr val="accent6">
                    <a:lumMod val="75000"/>
                  </a:schemeClr>
                </a:solidFill>
              </a:rPr>
              <a:t>intenzita podpory je 100 % </a:t>
            </a:r>
            <a:r>
              <a:rPr lang="cs-CZ" b="1" dirty="0">
                <a:solidFill>
                  <a:schemeClr val="tx1">
                    <a:lumMod val="50000"/>
                  </a:schemeClr>
                </a:solidFill>
              </a:rPr>
              <a:t>celkových uznatelných nákladů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. </a:t>
            </a:r>
          </a:p>
          <a:p>
            <a:endParaRPr lang="cs-CZ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cs-CZ" b="1" dirty="0">
                <a:solidFill>
                  <a:schemeClr val="tx1">
                    <a:lumMod val="50000"/>
                  </a:schemeClr>
                </a:solidFill>
              </a:rPr>
              <a:t>Minimální výše dotace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na projekt je 20 mil. Kč</a:t>
            </a:r>
          </a:p>
          <a:p>
            <a:endParaRPr lang="cs-CZ" b="1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cs-CZ" b="1" dirty="0">
                <a:solidFill>
                  <a:schemeClr val="tx1">
                    <a:lumMod val="50000"/>
                  </a:schemeClr>
                </a:solidFill>
              </a:rPr>
              <a:t>Maximální výše dotace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na projekt je 60 mil. Kč</a:t>
            </a:r>
            <a:r>
              <a:rPr lang="cs-CZ" b="1" dirty="0">
                <a:solidFill>
                  <a:schemeClr val="tx1">
                    <a:lumMod val="50000"/>
                  </a:schemeClr>
                </a:solidFill>
              </a:rPr>
              <a:t>.</a:t>
            </a:r>
          </a:p>
          <a:p>
            <a:endParaRPr lang="cs-CZ" b="1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cs-CZ" b="1" dirty="0">
                <a:solidFill>
                  <a:schemeClr val="tx1">
                    <a:lumMod val="50000"/>
                  </a:schemeClr>
                </a:solidFill>
              </a:rPr>
              <a:t>Lhůta pro podání návrhů projektů: 6.2. 2020 –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1.4.2020</a:t>
            </a:r>
          </a:p>
          <a:p>
            <a:endParaRPr lang="cs-CZ" b="1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cs-CZ" b="1" dirty="0">
                <a:solidFill>
                  <a:schemeClr val="tx1">
                    <a:lumMod val="50000"/>
                  </a:schemeClr>
                </a:solidFill>
              </a:rPr>
              <a:t>Délka řešení projektu: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minimálně 48 měsíců </a:t>
            </a:r>
            <a:r>
              <a:rPr lang="cs-CZ" dirty="0"/>
              <a:t>a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maximálně 60 měsíců</a:t>
            </a:r>
          </a:p>
          <a:p>
            <a:endParaRPr lang="cs-CZ" b="1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cs-CZ" b="1" dirty="0">
                <a:solidFill>
                  <a:schemeClr val="tx1">
                    <a:lumMod val="50000"/>
                  </a:schemeClr>
                </a:solidFill>
              </a:rPr>
              <a:t>Hodnotící lhůta: 2.4.2020 –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31.8.2020</a:t>
            </a:r>
          </a:p>
          <a:p>
            <a:endParaRPr lang="cs-CZ" b="1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cs-CZ" b="1" dirty="0">
                <a:solidFill>
                  <a:schemeClr val="tx1">
                    <a:lumMod val="50000"/>
                  </a:schemeClr>
                </a:solidFill>
              </a:rPr>
              <a:t>Termín zahájení projektu: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1.10.2020</a:t>
            </a:r>
            <a:endParaRPr lang="cs-CZ" dirty="0"/>
          </a:p>
          <a:p>
            <a:pPr marL="0" indent="0">
              <a:buNone/>
            </a:pPr>
            <a:endParaRPr lang="cs-CZ" sz="5100" dirty="0"/>
          </a:p>
          <a:p>
            <a:pPr marL="0" indent="0">
              <a:buNone/>
            </a:pPr>
            <a:endParaRPr lang="cs-CZ" sz="51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60E986A-A93D-4BEE-9469-D9E3EBEF58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27784" y="332383"/>
            <a:ext cx="6192688" cy="360040"/>
          </a:xfrm>
        </p:spPr>
        <p:txBody>
          <a:bodyPr/>
          <a:lstStyle/>
          <a:p>
            <a:r>
              <a:rPr lang="cs-CZ" dirty="0"/>
              <a:t>Strategická podpora rozvoje bezpečnostního výzkumu ČR 2019-2025 (IMPAKT 1)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6454524-C245-4BA0-B198-F8748D003E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699792" y="908310"/>
            <a:ext cx="4392613" cy="216570"/>
          </a:xfrm>
        </p:spPr>
        <p:txBody>
          <a:bodyPr/>
          <a:lstStyle/>
          <a:p>
            <a:r>
              <a:rPr lang="cs-CZ" dirty="0"/>
              <a:t>Společné výzkumné projekty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2592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545DFF-A9E8-4D1F-82DA-14D35C0C0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5310"/>
            <a:ext cx="8003232" cy="360040"/>
          </a:xfrm>
        </p:spPr>
        <p:txBody>
          <a:bodyPr>
            <a:normAutofit fontScale="90000"/>
          </a:bodyPr>
          <a:lstStyle/>
          <a:p>
            <a:r>
              <a:rPr lang="cs-CZ" dirty="0"/>
              <a:t>Základní informace o soutěži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D075E2-D2A2-4387-897A-8DCBBDB16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5780"/>
            <a:ext cx="8291264" cy="4452999"/>
          </a:xfrm>
        </p:spPr>
        <p:txBody>
          <a:bodyPr>
            <a:normAutofit/>
          </a:bodyPr>
          <a:lstStyle/>
          <a:p>
            <a:r>
              <a:rPr lang="cs-CZ" sz="2000" dirty="0"/>
              <a:t>Navrhovatel = hlavní uchazeč ČZU, po elektronickém uzavření a odeslání návrhu projektu v aplikaci ISTA si vygeneruje list „</a:t>
            </a: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</a:rPr>
              <a:t>Potvrzení podání elektronického návrhu projektu do ISTA</a:t>
            </a:r>
            <a:r>
              <a:rPr lang="cs-CZ" sz="2000" dirty="0"/>
              <a:t>“, který zašle bez podpisu </a:t>
            </a:r>
            <a:r>
              <a:rPr lang="cs-CZ" sz="2000" b="1" dirty="0"/>
              <a:t>na Oddělení rozvoje a projektového řízení nejpozději do pondělí 30. března 2020 do 14:00 hodin</a:t>
            </a:r>
            <a:r>
              <a:rPr lang="cs-CZ" sz="2000" dirty="0"/>
              <a:t> na emailovou adresu: </a:t>
            </a:r>
            <a:r>
              <a:rPr lang="cs-CZ" sz="2000" u="sng" dirty="0">
                <a:hlinkClick r:id="rId3"/>
              </a:rPr>
              <a:t>slechtovak@rektorat.czu.cz</a:t>
            </a:r>
            <a:endParaRPr lang="cs-CZ" sz="2000" dirty="0"/>
          </a:p>
          <a:p>
            <a:endParaRPr lang="cs-CZ" sz="2000" dirty="0"/>
          </a:p>
          <a:p>
            <a:r>
              <a:rPr lang="cs-CZ" sz="2000" dirty="0"/>
              <a:t>V případě, že si navrhovatel chce nechat </a:t>
            </a:r>
            <a:r>
              <a:rPr lang="cs-CZ" sz="2000" u="sng" dirty="0"/>
              <a:t>zkontrolovat formální náležitosti</a:t>
            </a:r>
            <a:r>
              <a:rPr lang="cs-CZ" sz="2000" dirty="0"/>
              <a:t> v návrhu projektu Oddělením rozvoje a projektové řízení, je termín čtvrtek 26.3. 2019 do 12:00 hodin, podklady pošlete na emailovou adresu: </a:t>
            </a:r>
            <a:r>
              <a:rPr lang="cs-CZ" sz="2000" u="sng" dirty="0">
                <a:hlinkClick r:id="rId3"/>
              </a:rPr>
              <a:t>slechtovak@rektorat.czu.cz</a:t>
            </a:r>
            <a:endParaRPr lang="cs-CZ" sz="2000" dirty="0"/>
          </a:p>
          <a:p>
            <a:pPr marL="0" indent="0">
              <a:buNone/>
            </a:pPr>
            <a:endParaRPr lang="cs-CZ" sz="5100" dirty="0"/>
          </a:p>
          <a:p>
            <a:pPr marL="0" indent="0">
              <a:buNone/>
            </a:pPr>
            <a:endParaRPr lang="cs-CZ" sz="51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60E986A-A93D-4BEE-9469-D9E3EBEF58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27784" y="332383"/>
            <a:ext cx="6192688" cy="360040"/>
          </a:xfrm>
        </p:spPr>
        <p:txBody>
          <a:bodyPr/>
          <a:lstStyle/>
          <a:p>
            <a:r>
              <a:rPr lang="cs-CZ" dirty="0"/>
              <a:t>Strategická podpora rozvoje bezpečnostního výzkumu ČR 2019-2025 (IMPAKT 1)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6454524-C245-4BA0-B198-F8748D003E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699792" y="908310"/>
            <a:ext cx="4392613" cy="216570"/>
          </a:xfrm>
        </p:spPr>
        <p:txBody>
          <a:bodyPr/>
          <a:lstStyle/>
          <a:p>
            <a:r>
              <a:rPr lang="cs-CZ" dirty="0"/>
              <a:t>Společné výzkumné projekty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82994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545DFF-A9E8-4D1F-82DA-14D35C0C0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5310"/>
            <a:ext cx="8003232" cy="360040"/>
          </a:xfrm>
        </p:spPr>
        <p:txBody>
          <a:bodyPr>
            <a:normAutofit fontScale="90000"/>
          </a:bodyPr>
          <a:lstStyle/>
          <a:p>
            <a:r>
              <a:rPr lang="cs-CZ" dirty="0"/>
              <a:t>Uchazeči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D075E2-D2A2-4387-897A-8DCBBDB16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5780"/>
            <a:ext cx="8291264" cy="445299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/>
              <a:t>Hlavními uchazeči </a:t>
            </a:r>
            <a:r>
              <a:rPr lang="cs-CZ" dirty="0"/>
              <a:t>mohou být jen organizace pro výzkum a šíření znalostí.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dirty="0"/>
              <a:t>Návrh projektu podávají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ve spolupráci minimálně dva uchazeči</a:t>
            </a:r>
            <a:r>
              <a:rPr lang="cs-CZ" dirty="0"/>
              <a:t>. Každý projekt má tzv. </a:t>
            </a:r>
            <a:r>
              <a:rPr lang="cs-CZ" b="1" dirty="0"/>
              <a:t>hlavního příjemce, tj. koordinátor projektu</a:t>
            </a:r>
            <a:r>
              <a:rPr lang="cs-CZ" dirty="0"/>
              <a:t>, který návrh projektu za všechny další účastníky podává.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Každý projekt musí mít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jednoho manažera projektu</a:t>
            </a:r>
            <a:r>
              <a:rPr lang="cs-CZ" dirty="0"/>
              <a:t>, tj. osobu odpovědnou příjemci za řízení projektu, spolupráci a komunikaci s kontaktní osobou poskytovatele. Manažera projektu určuje hlavní uchazeč (tj. koordinátor projektu). 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dirty="0"/>
              <a:t>Každý návrh projektu musí mít </a:t>
            </a:r>
            <a:r>
              <a:rPr lang="cs-CZ" b="1" dirty="0"/>
              <a:t>alespoň jednoho aplikačního garanta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sz="5100" dirty="0"/>
          </a:p>
          <a:p>
            <a:pPr marL="0" indent="0">
              <a:buNone/>
            </a:pPr>
            <a:endParaRPr lang="cs-CZ" sz="51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60E986A-A93D-4BEE-9469-D9E3EBEF58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27784" y="332383"/>
            <a:ext cx="6192688" cy="360040"/>
          </a:xfrm>
        </p:spPr>
        <p:txBody>
          <a:bodyPr/>
          <a:lstStyle/>
          <a:p>
            <a:r>
              <a:rPr lang="cs-CZ" dirty="0"/>
              <a:t>Strategická podpora rozvoje bezpečnostního výzkumu ČR 2019-2025 (IMPAKT 1)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6454524-C245-4BA0-B198-F8748D003E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699792" y="908310"/>
            <a:ext cx="4392613" cy="216570"/>
          </a:xfrm>
        </p:spPr>
        <p:txBody>
          <a:bodyPr/>
          <a:lstStyle/>
          <a:p>
            <a:r>
              <a:rPr lang="cs-CZ" dirty="0"/>
              <a:t>Společné výzkumné projekty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76829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545DFF-A9E8-4D1F-82DA-14D35C0C0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5310"/>
            <a:ext cx="8003232" cy="360040"/>
          </a:xfrm>
        </p:spPr>
        <p:txBody>
          <a:bodyPr>
            <a:normAutofit fontScale="90000"/>
          </a:bodyPr>
          <a:lstStyle/>
          <a:p>
            <a:r>
              <a:rPr lang="cs-CZ" dirty="0"/>
              <a:t>Aplikační garant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D075E2-D2A2-4387-897A-8DCBBDB16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8291264" cy="4452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/>
              <a:t>Bezpečnostní sbory a ústřední orgány státní správy</a:t>
            </a:r>
            <a:r>
              <a:rPr lang="cs-CZ" sz="2000" dirty="0"/>
              <a:t>, které v rámci svých kompetencí plní úkoly v oblasti zajišťování bezpečnosti státu a jeho obyvatel.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</a:rPr>
              <a:t>Role aplikačního garanta v projektu</a:t>
            </a:r>
            <a:r>
              <a:rPr lang="cs-CZ" sz="2000" dirty="0"/>
              <a:t>: </a:t>
            </a:r>
          </a:p>
          <a:p>
            <a:r>
              <a:rPr lang="cs-CZ" sz="2000" dirty="0"/>
              <a:t>prostřednictvím součinnosti s řešiteli směřuje projekt k dosažení výsledků; </a:t>
            </a:r>
          </a:p>
          <a:p>
            <a:r>
              <a:rPr lang="cs-CZ" sz="2000" dirty="0"/>
              <a:t>společně s řešiteli průběžně specifikují a korigují plánované výsledky; </a:t>
            </a:r>
          </a:p>
          <a:p>
            <a:r>
              <a:rPr lang="cs-CZ" sz="2000" dirty="0"/>
              <a:t>průběžně testuje a evaluuje výsledky; </a:t>
            </a:r>
          </a:p>
          <a:p>
            <a:r>
              <a:rPr lang="cs-CZ" sz="2000" dirty="0"/>
              <a:t>účastní se kontrolních aktivit společně s poskytovatelem; </a:t>
            </a:r>
          </a:p>
          <a:p>
            <a:r>
              <a:rPr lang="pl-PL" sz="2000" dirty="0"/>
              <a:t>kontroluje a hodnotí roční zprávy o realizaci projektu;</a:t>
            </a:r>
            <a:endParaRPr lang="cs-CZ" dirty="0"/>
          </a:p>
          <a:p>
            <a:r>
              <a:rPr lang="cs-CZ" sz="2000" dirty="0"/>
              <a:t>vytváří plán implementace, podílí se na plánu návazných aktivit a reportuje poskytovateli o plnění plánu implementace. </a:t>
            </a:r>
          </a:p>
          <a:p>
            <a:pPr marL="0" indent="0">
              <a:buNone/>
            </a:pPr>
            <a:r>
              <a:rPr lang="pl-PL" sz="2000" dirty="0"/>
              <a:t> </a:t>
            </a:r>
          </a:p>
          <a:p>
            <a:pPr marL="0" indent="0">
              <a:buNone/>
            </a:pPr>
            <a:endParaRPr lang="cs-CZ" sz="51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60E986A-A93D-4BEE-9469-D9E3EBEF58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27784" y="332383"/>
            <a:ext cx="6192688" cy="360040"/>
          </a:xfrm>
        </p:spPr>
        <p:txBody>
          <a:bodyPr/>
          <a:lstStyle/>
          <a:p>
            <a:r>
              <a:rPr lang="cs-CZ" dirty="0"/>
              <a:t>Strategická podpora rozvoje bezpečnostního výzkumu ČR 2019-2025 (IMPAKT 1)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6454524-C245-4BA0-B198-F8748D003E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699792" y="908310"/>
            <a:ext cx="4392613" cy="216570"/>
          </a:xfrm>
        </p:spPr>
        <p:txBody>
          <a:bodyPr/>
          <a:lstStyle/>
          <a:p>
            <a:r>
              <a:rPr lang="cs-CZ" dirty="0"/>
              <a:t>Společné výzkumné projekty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2330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545DFF-A9E8-4D1F-82DA-14D35C0C0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5310"/>
            <a:ext cx="8003232" cy="360040"/>
          </a:xfrm>
        </p:spPr>
        <p:txBody>
          <a:bodyPr>
            <a:normAutofit fontScale="90000"/>
          </a:bodyPr>
          <a:lstStyle/>
          <a:p>
            <a:r>
              <a:rPr lang="cs-CZ" dirty="0"/>
              <a:t>Způsob prokazování způsobilosti uchazečů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D075E2-D2A2-4387-897A-8DCBBDB16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8291264" cy="4452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Dokumenty požadované k prokázání způsobilosti jsou součástí návrhu projektu, resp. </a:t>
            </a:r>
            <a:r>
              <a:rPr lang="cs-CZ" sz="2000" b="1" dirty="0"/>
              <a:t>přílohy k přihlášce         vložení do ISTA</a:t>
            </a:r>
          </a:p>
          <a:p>
            <a:pPr marL="0" indent="0">
              <a:buNone/>
            </a:pPr>
            <a:endParaRPr lang="cs-CZ" sz="2000" b="1" dirty="0"/>
          </a:p>
          <a:p>
            <a:r>
              <a:rPr lang="cs-CZ" sz="2000" b="1" dirty="0"/>
              <a:t>Odborná způsobilost</a:t>
            </a:r>
          </a:p>
          <a:p>
            <a:pPr lvl="1"/>
            <a:r>
              <a:rPr lang="cs-CZ" sz="2000" dirty="0"/>
              <a:t>Odborné předpoklady řešitelského týmu (vyplnění v ISTA)</a:t>
            </a:r>
          </a:p>
          <a:p>
            <a:pPr lvl="1"/>
            <a:r>
              <a:rPr lang="cs-CZ" sz="2000" dirty="0"/>
              <a:t>Oprávnění k činnosti - je-li vyžadováno zvláštním právním předpisem (ochrana zvířat proti týrání…)</a:t>
            </a:r>
          </a:p>
          <a:p>
            <a:r>
              <a:rPr lang="cs-CZ" sz="2000" b="1" dirty="0"/>
              <a:t>Ekonomická způsobilost, bezúhonnost </a:t>
            </a:r>
            <a:r>
              <a:rPr lang="cs-CZ" sz="2000" dirty="0"/>
              <a:t>– </a:t>
            </a: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</a:rPr>
              <a:t>příloha č.2 (musí přiložit každý uchazeč!!)</a:t>
            </a:r>
          </a:p>
          <a:p>
            <a:r>
              <a:rPr lang="cs-CZ" sz="2000" b="1" dirty="0"/>
              <a:t>Souhlas statutárního orgánu </a:t>
            </a:r>
            <a:r>
              <a:rPr lang="cs-CZ" sz="2000" dirty="0"/>
              <a:t>- vygenerovaný list z ISTA „</a:t>
            </a: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</a:rPr>
              <a:t>Potvrzení podání elektronického návrhu projektu do ISTA</a:t>
            </a:r>
            <a:r>
              <a:rPr lang="cs-CZ" sz="2000" dirty="0"/>
              <a:t>“</a:t>
            </a:r>
          </a:p>
          <a:p>
            <a:pPr marL="0" indent="0">
              <a:buNone/>
            </a:pPr>
            <a:r>
              <a:rPr lang="cs-CZ" sz="2000" dirty="0"/>
              <a:t>             odesílá ORPŘ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60E986A-A93D-4BEE-9469-D9E3EBEF58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27784" y="332383"/>
            <a:ext cx="6192688" cy="360040"/>
          </a:xfrm>
        </p:spPr>
        <p:txBody>
          <a:bodyPr/>
          <a:lstStyle/>
          <a:p>
            <a:r>
              <a:rPr lang="cs-CZ" dirty="0"/>
              <a:t>Strategická podpora rozvoje bezpečnostního výzkumu ČR 2019-2025 (IMPAKT 1)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6454524-C245-4BA0-B198-F8748D003E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699792" y="908310"/>
            <a:ext cx="4392613" cy="216570"/>
          </a:xfrm>
        </p:spPr>
        <p:txBody>
          <a:bodyPr/>
          <a:lstStyle/>
          <a:p>
            <a:r>
              <a:rPr lang="cs-CZ" dirty="0"/>
              <a:t>Společné výzkumné projekty </a:t>
            </a:r>
          </a:p>
          <a:p>
            <a:endParaRPr lang="cs-CZ" dirty="0"/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D3DCF3E6-B263-4826-A19A-10687CA8251A}"/>
              </a:ext>
            </a:extLst>
          </p:cNvPr>
          <p:cNvSpPr/>
          <p:nvPr/>
        </p:nvSpPr>
        <p:spPr>
          <a:xfrm>
            <a:off x="4117099" y="2277281"/>
            <a:ext cx="360040" cy="215615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EB5ACC0A-F5E0-47CA-8F18-639227D24C0A}"/>
              </a:ext>
            </a:extLst>
          </p:cNvPr>
          <p:cNvSpPr/>
          <p:nvPr/>
        </p:nvSpPr>
        <p:spPr>
          <a:xfrm>
            <a:off x="899592" y="5733256"/>
            <a:ext cx="360040" cy="215615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10136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545DFF-A9E8-4D1F-82DA-14D35C0C0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5310"/>
            <a:ext cx="8003232" cy="360040"/>
          </a:xfrm>
        </p:spPr>
        <p:txBody>
          <a:bodyPr>
            <a:normAutofit fontScale="90000"/>
          </a:bodyPr>
          <a:lstStyle/>
          <a:p>
            <a:r>
              <a:rPr lang="cs-CZ" dirty="0"/>
              <a:t>Přílohy projektu a podpis rektora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D075E2-D2A2-4387-897A-8DCBBDB16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8291264" cy="4452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/>
              <a:t>1) přílohy k přihlášce          vložení do ISTA</a:t>
            </a:r>
          </a:p>
          <a:p>
            <a:r>
              <a:rPr lang="cs-CZ" sz="2000" b="1" dirty="0">
                <a:solidFill>
                  <a:schemeClr val="accent6">
                    <a:lumMod val="75000"/>
                  </a:schemeClr>
                </a:solidFill>
              </a:rPr>
              <a:t>příloha č.2 Čestné prohlášení VO </a:t>
            </a:r>
            <a:r>
              <a:rPr lang="cs-CZ" sz="2000" dirty="0"/>
              <a:t>(musí přiložit každý uchazeč!!)</a:t>
            </a:r>
          </a:p>
          <a:p>
            <a:r>
              <a:rPr lang="cs-CZ" sz="2000" b="1" dirty="0">
                <a:solidFill>
                  <a:schemeClr val="accent6">
                    <a:lumMod val="75000"/>
                  </a:schemeClr>
                </a:solidFill>
              </a:rPr>
              <a:t>příloha č. 3 Čestné prohlášení za projekt </a:t>
            </a:r>
            <a:r>
              <a:rPr lang="cs-CZ" sz="2000" dirty="0"/>
              <a:t>(předkládá se pouze jednou za projekt)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FF0000"/>
                </a:solidFill>
              </a:rPr>
              <a:t>POZOR: je nutný podpis rektora </a:t>
            </a:r>
            <a:r>
              <a:rPr lang="cs-CZ" sz="2000" dirty="0"/>
              <a:t>u výše zmíněných příloh</a:t>
            </a:r>
          </a:p>
          <a:p>
            <a:pPr marL="0" indent="0">
              <a:buNone/>
            </a:pPr>
            <a:endParaRPr lang="cs-CZ" sz="200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cs-CZ" sz="2000" i="1" dirty="0"/>
              <a:t>Oprávnění k činnosti – vzor si účastník vytvoří sám</a:t>
            </a:r>
          </a:p>
          <a:p>
            <a:r>
              <a:rPr lang="cs-CZ" sz="2000" i="1" dirty="0"/>
              <a:t>Specifikované subdodávky - vzor si účastník vytvoří sám</a:t>
            </a:r>
          </a:p>
          <a:p>
            <a:endParaRPr lang="cs-CZ" sz="2000" i="1" dirty="0"/>
          </a:p>
          <a:p>
            <a:pPr marL="0" indent="0">
              <a:buNone/>
            </a:pPr>
            <a:r>
              <a:rPr lang="cs-CZ" sz="2000" b="1" dirty="0"/>
              <a:t>2) Přílohy zasílané datovou schránkou ORPŘ </a:t>
            </a:r>
            <a:r>
              <a:rPr lang="cs-CZ" sz="2000" dirty="0"/>
              <a:t>„</a:t>
            </a: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</a:rPr>
              <a:t>Potvrzení podání elektronického návrhu projektu do ISTA</a:t>
            </a:r>
            <a:r>
              <a:rPr lang="cs-CZ" sz="2000" dirty="0"/>
              <a:t>“</a:t>
            </a:r>
          </a:p>
          <a:p>
            <a:pPr marL="0" indent="0">
              <a:buNone/>
            </a:pPr>
            <a:r>
              <a:rPr lang="cs-CZ" sz="2000" dirty="0"/>
              <a:t>Není potřeba podpis rektora</a:t>
            </a:r>
          </a:p>
          <a:p>
            <a:pPr marL="0" indent="0">
              <a:buNone/>
            </a:pPr>
            <a:endParaRPr lang="cs-CZ" sz="2400" i="1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60E986A-A93D-4BEE-9469-D9E3EBEF58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27784" y="332383"/>
            <a:ext cx="6192688" cy="360040"/>
          </a:xfrm>
        </p:spPr>
        <p:txBody>
          <a:bodyPr/>
          <a:lstStyle/>
          <a:p>
            <a:r>
              <a:rPr lang="cs-CZ" dirty="0"/>
              <a:t>Strategická podpora rozvoje bezpečnostního výzkumu ČR 2019-2025 (IMPAKT 1)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6454524-C245-4BA0-B198-F8748D003E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699792" y="908310"/>
            <a:ext cx="4392613" cy="216570"/>
          </a:xfrm>
        </p:spPr>
        <p:txBody>
          <a:bodyPr/>
          <a:lstStyle/>
          <a:p>
            <a:r>
              <a:rPr lang="cs-CZ" dirty="0"/>
              <a:t>Společné výzkumné projekty </a:t>
            </a:r>
          </a:p>
          <a:p>
            <a:endParaRPr lang="cs-CZ" dirty="0"/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D3DCF3E6-B263-4826-A19A-10687CA8251A}"/>
              </a:ext>
            </a:extLst>
          </p:cNvPr>
          <p:cNvSpPr/>
          <p:nvPr/>
        </p:nvSpPr>
        <p:spPr>
          <a:xfrm>
            <a:off x="2915816" y="1988840"/>
            <a:ext cx="360040" cy="215615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5770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545DFF-A9E8-4D1F-82DA-14D35C0C0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5310"/>
            <a:ext cx="8003232" cy="360040"/>
          </a:xfrm>
        </p:spPr>
        <p:txBody>
          <a:bodyPr>
            <a:normAutofit fontScale="90000"/>
          </a:bodyPr>
          <a:lstStyle/>
          <a:p>
            <a:r>
              <a:rPr lang="cs-CZ" dirty="0"/>
              <a:t>Finanční náležitosti – způsobilé výdaje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D075E2-D2A2-4387-897A-8DCBBDB16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8291264" cy="4452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>
                <a:solidFill>
                  <a:schemeClr val="tx1">
                    <a:lumMod val="50000"/>
                  </a:schemeClr>
                </a:solidFill>
              </a:rPr>
              <a:t>Osobní náklady </a:t>
            </a:r>
            <a:r>
              <a:rPr lang="cs-CZ" sz="2000" dirty="0">
                <a:solidFill>
                  <a:schemeClr val="tx1">
                    <a:lumMod val="50000"/>
                  </a:schemeClr>
                </a:solidFill>
              </a:rPr>
              <a:t>- zahrnují náklady na mzdy nebo platy a povinné odvody na pojistné na všeobecné zdravotní pojištění, pojistné na sociální zabezpečení a příspěvek na státní politiku zaměstnanosti, odměny a stipendia atd.</a:t>
            </a:r>
          </a:p>
          <a:p>
            <a:pPr marL="0" indent="0">
              <a:buNone/>
            </a:pPr>
            <a:endParaRPr lang="cs-CZ" sz="2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cs-CZ" sz="2000" dirty="0">
                <a:solidFill>
                  <a:schemeClr val="tx1">
                    <a:lumMod val="50000"/>
                  </a:schemeClr>
                </a:solidFill>
              </a:rPr>
              <a:t>Částečný úvazek, nebo část úvazku vnořená do jiného úvazku (podíl na tarifu i OP)</a:t>
            </a:r>
          </a:p>
          <a:p>
            <a:r>
              <a:rPr lang="cs-CZ" sz="2000" dirty="0">
                <a:solidFill>
                  <a:schemeClr val="tx1">
                    <a:lumMod val="50000"/>
                  </a:schemeClr>
                </a:solidFill>
              </a:rPr>
              <a:t>DPČ, DPP</a:t>
            </a:r>
          </a:p>
          <a:p>
            <a:r>
              <a:rPr lang="cs-CZ" sz="2000" dirty="0">
                <a:solidFill>
                  <a:schemeClr val="tx1">
                    <a:lumMod val="50000"/>
                  </a:schemeClr>
                </a:solidFill>
              </a:rPr>
              <a:t>Odměny - vypláceny jen pracovníkům, kteří jsou zaměstnanci podle zákona 262/2006 Sb., zákoník práce</a:t>
            </a:r>
          </a:p>
          <a:p>
            <a:r>
              <a:rPr lang="cs-CZ" sz="2000" dirty="0">
                <a:solidFill>
                  <a:schemeClr val="tx1">
                    <a:lumMod val="50000"/>
                  </a:schemeClr>
                </a:solidFill>
              </a:rPr>
              <a:t>Ve výši v místě a čase obvyklé</a:t>
            </a:r>
          </a:p>
          <a:p>
            <a:r>
              <a:rPr lang="cs-CZ" sz="2000" dirty="0">
                <a:solidFill>
                  <a:schemeClr val="tx1">
                    <a:lumMod val="50000"/>
                  </a:schemeClr>
                </a:solidFill>
              </a:rPr>
              <a:t>Vzorec pro počítání – příklad: 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</a:rPr>
              <a:t>40 000</a:t>
            </a:r>
            <a:r>
              <a:rPr lang="cs-CZ" sz="2000" dirty="0">
                <a:solidFill>
                  <a:schemeClr val="tx1">
                    <a:lumMod val="50000"/>
                  </a:schemeClr>
                </a:solidFill>
              </a:rPr>
              <a:t> Kč 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</a:rPr>
              <a:t>x 0,2 </a:t>
            </a:r>
            <a:r>
              <a:rPr lang="cs-CZ" sz="2000" dirty="0">
                <a:solidFill>
                  <a:schemeClr val="tx1">
                    <a:lumMod val="50000"/>
                  </a:schemeClr>
                </a:solidFill>
              </a:rPr>
              <a:t>úvazek 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</a:rPr>
              <a:t>x 12 </a:t>
            </a:r>
            <a:r>
              <a:rPr lang="cs-CZ" sz="2000" dirty="0">
                <a:solidFill>
                  <a:schemeClr val="tx1">
                    <a:lumMod val="50000"/>
                  </a:schemeClr>
                </a:solidFill>
              </a:rPr>
              <a:t>(12 měsíců práce na projektu) 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</a:rPr>
              <a:t>x 1,3522 </a:t>
            </a:r>
            <a:r>
              <a:rPr lang="cs-CZ" sz="2000" dirty="0"/>
              <a:t>(odvody zaměstnavatele)</a:t>
            </a:r>
            <a:endParaRPr lang="cs-CZ" sz="20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sz="2400" b="1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60E986A-A93D-4BEE-9469-D9E3EBEF58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27784" y="332383"/>
            <a:ext cx="6192688" cy="360040"/>
          </a:xfrm>
        </p:spPr>
        <p:txBody>
          <a:bodyPr/>
          <a:lstStyle/>
          <a:p>
            <a:r>
              <a:rPr lang="cs-CZ" dirty="0"/>
              <a:t>Strategická podpora rozvoje bezpečnostního výzkumu ČR 2019-2025 (IMPAKT 1)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6454524-C245-4BA0-B198-F8748D003E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699792" y="908310"/>
            <a:ext cx="4392613" cy="216570"/>
          </a:xfrm>
        </p:spPr>
        <p:txBody>
          <a:bodyPr/>
          <a:lstStyle/>
          <a:p>
            <a:r>
              <a:rPr lang="cs-CZ" dirty="0"/>
              <a:t>Společné výzkumné projekty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31574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545DFF-A9E8-4D1F-82DA-14D35C0C0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5310"/>
            <a:ext cx="8003232" cy="360040"/>
          </a:xfrm>
        </p:spPr>
        <p:txBody>
          <a:bodyPr>
            <a:normAutofit fontScale="90000"/>
          </a:bodyPr>
          <a:lstStyle/>
          <a:p>
            <a:r>
              <a:rPr lang="cs-CZ" dirty="0"/>
              <a:t>Finanční náležitosti – způsobilé výdaje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D075E2-D2A2-4387-897A-8DCBBDB16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8291264" cy="4452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b="1" dirty="0">
                <a:solidFill>
                  <a:schemeClr val="tx1">
                    <a:lumMod val="50000"/>
                  </a:schemeClr>
                </a:solidFill>
              </a:rPr>
              <a:t>Investice</a:t>
            </a:r>
          </a:p>
          <a:p>
            <a:pPr>
              <a:buFontTx/>
              <a:buChar char="-"/>
            </a:pPr>
            <a:r>
              <a:rPr lang="cs-CZ" sz="2200" dirty="0"/>
              <a:t>zahrnují výdaje na pořízení dlouhodobého hmotného a nehmotného majetku, který lze odepisovat;</a:t>
            </a:r>
          </a:p>
          <a:p>
            <a:pPr>
              <a:buFontTx/>
              <a:buChar char="-"/>
            </a:pPr>
            <a:r>
              <a:rPr lang="cs-CZ" sz="2200" dirty="0"/>
              <a:t>za způsobilé náklady na pořízení dlouhodobého hmotného a nehmotného majetku potřebného pro řešení projektu je považována pouze ta část pořizovací ceny investice, která je rovna výši odpisů odpovídající délce trvání projektu, v rozsahu jeho využívání a době využívání </a:t>
            </a:r>
          </a:p>
          <a:p>
            <a:pPr marL="0" indent="0">
              <a:buNone/>
            </a:pPr>
            <a:endParaRPr lang="cs-CZ" sz="2400" b="1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60E986A-A93D-4BEE-9469-D9E3EBEF58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27784" y="332383"/>
            <a:ext cx="6192688" cy="360040"/>
          </a:xfrm>
        </p:spPr>
        <p:txBody>
          <a:bodyPr/>
          <a:lstStyle/>
          <a:p>
            <a:r>
              <a:rPr lang="cs-CZ" dirty="0"/>
              <a:t>Strategická podpora rozvoje bezpečnostního výzkumu ČR 2019-2025 (IMPAKT 1)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6454524-C245-4BA0-B198-F8748D003E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699792" y="908310"/>
            <a:ext cx="4392613" cy="216570"/>
          </a:xfrm>
        </p:spPr>
        <p:txBody>
          <a:bodyPr/>
          <a:lstStyle/>
          <a:p>
            <a:r>
              <a:rPr lang="cs-CZ" dirty="0"/>
              <a:t>Společné výzkumné projekty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2519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545DFF-A9E8-4D1F-82DA-14D35C0C0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5310"/>
            <a:ext cx="8003232" cy="360040"/>
          </a:xfrm>
        </p:spPr>
        <p:txBody>
          <a:bodyPr>
            <a:normAutofit fontScale="90000"/>
          </a:bodyPr>
          <a:lstStyle/>
          <a:p>
            <a:r>
              <a:rPr lang="cs-CZ" dirty="0"/>
              <a:t>Finanční náležitosti – způsobilé výdaje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D075E2-D2A2-4387-897A-8DCBBDB16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8291264" cy="4452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/>
              <a:t>Ostatní přímé náklady </a:t>
            </a:r>
            <a:r>
              <a:rPr lang="cs-CZ" sz="2000" dirty="0"/>
              <a:t>- představují náklady na ochranu práv duševního vlastnictví, další provozní náklady, náklady na provoz, opravy a údržbu dlouhodobého hmotného a nehmotného majetku, cestovní náklady atd.  </a:t>
            </a:r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r>
              <a:rPr lang="cs-CZ" sz="2000" b="1" dirty="0"/>
              <a:t>Náklady na subdodávky </a:t>
            </a:r>
            <a:r>
              <a:rPr lang="cs-CZ" sz="2000" dirty="0"/>
              <a:t>- jsou uznatelnými náklady, pokud se vztahují na služby výzkumné povahy a jsou omezeny 20 % z celkových uznatelných nákladů projektu za celou dobu řešení </a:t>
            </a:r>
            <a:r>
              <a:rPr lang="cs-CZ" sz="2100" dirty="0"/>
              <a:t>a zároveň mohou náklady na subdodávky u jednoho řešitele tvořit maximálně 50 % rozpočtu tohoto konkrétního řešitele 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Nepřímé náklady </a:t>
            </a:r>
            <a:r>
              <a:rPr lang="cs-CZ" sz="2000" dirty="0"/>
              <a:t>-  „</a:t>
            </a:r>
            <a:r>
              <a:rPr lang="cs-CZ" sz="2000" b="1" dirty="0" err="1"/>
              <a:t>Flat</a:t>
            </a:r>
            <a:r>
              <a:rPr lang="cs-CZ" sz="2000" b="1" dirty="0"/>
              <a:t> </a:t>
            </a:r>
            <a:r>
              <a:rPr lang="cs-CZ" sz="2000" b="1" dirty="0" err="1"/>
              <a:t>rate</a:t>
            </a:r>
            <a:r>
              <a:rPr lang="cs-CZ" sz="2000" b="1" dirty="0"/>
              <a:t>“ do výše 10 % </a:t>
            </a:r>
            <a:r>
              <a:rPr lang="cs-CZ" sz="2000" dirty="0"/>
              <a:t>– se vykazuje ze součtu skutečně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2000" dirty="0"/>
              <a:t>vykázaných osobních nákladů a ostatních přímých nákladů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2000" dirty="0"/>
              <a:t>(mimo nákladů na investice). </a:t>
            </a:r>
          </a:p>
          <a:p>
            <a:pPr marL="0" indent="0">
              <a:buNone/>
            </a:pPr>
            <a:endParaRPr lang="cs-CZ" sz="2400" b="1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60E986A-A93D-4BEE-9469-D9E3EBEF58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27784" y="332383"/>
            <a:ext cx="6192688" cy="360040"/>
          </a:xfrm>
        </p:spPr>
        <p:txBody>
          <a:bodyPr/>
          <a:lstStyle/>
          <a:p>
            <a:r>
              <a:rPr lang="cs-CZ" dirty="0"/>
              <a:t>Strategická podpora rozvoje bezpečnostního výzkumu ČR 2019-2025 (IMPAKT 1)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6454524-C245-4BA0-B198-F8748D003E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699792" y="908310"/>
            <a:ext cx="4392613" cy="216570"/>
          </a:xfrm>
        </p:spPr>
        <p:txBody>
          <a:bodyPr/>
          <a:lstStyle/>
          <a:p>
            <a:r>
              <a:rPr lang="cs-CZ" dirty="0"/>
              <a:t>Společné výzkumné projekty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4425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545DFF-A9E8-4D1F-82DA-14D35C0C0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5310"/>
            <a:ext cx="8003232" cy="360040"/>
          </a:xfrm>
        </p:spPr>
        <p:txBody>
          <a:bodyPr>
            <a:normAutofit fontScale="90000"/>
          </a:bodyPr>
          <a:lstStyle/>
          <a:p>
            <a:r>
              <a:rPr lang="cs-CZ" dirty="0"/>
              <a:t>Užitečné odkazy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D075E2-D2A2-4387-897A-8DCBBDB16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8291264" cy="44529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b="1" dirty="0">
                <a:hlinkClick r:id="rId3"/>
              </a:rPr>
              <a:t>Vyhlášení veřejné soutěže</a:t>
            </a: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r>
              <a:rPr lang="cs-CZ" sz="2000" b="1" dirty="0">
                <a:solidFill>
                  <a:schemeClr val="tx1">
                    <a:lumMod val="50000"/>
                  </a:schemeClr>
                </a:solidFill>
              </a:rPr>
              <a:t>Zadávací dokumentace a její příloha</a:t>
            </a:r>
          </a:p>
          <a:p>
            <a:pPr marL="0" indent="0">
              <a:buNone/>
            </a:pPr>
            <a:r>
              <a:rPr lang="cs-CZ" sz="2000" dirty="0">
                <a:hlinkClick r:id="rId4"/>
              </a:rPr>
              <a:t>Zadávací dokumentace</a:t>
            </a:r>
            <a:endParaRPr lang="cs-CZ" sz="2000" dirty="0"/>
          </a:p>
          <a:p>
            <a:pPr marL="0" indent="0">
              <a:buNone/>
            </a:pPr>
            <a:r>
              <a:rPr lang="cs-CZ" sz="2000" dirty="0">
                <a:hlinkClick r:id="rId5"/>
              </a:rPr>
              <a:t>Příloha č. 2 – čestné prohlášení VO ČR</a:t>
            </a:r>
            <a:endParaRPr lang="cs-CZ" sz="2000" dirty="0"/>
          </a:p>
          <a:p>
            <a:pPr marL="0" indent="0">
              <a:buNone/>
            </a:pPr>
            <a:r>
              <a:rPr lang="cs-CZ" sz="2000" dirty="0">
                <a:hlinkClick r:id="rId6"/>
              </a:rPr>
              <a:t>Příloha č. 2 – čestné prohlášení VO zahraniční</a:t>
            </a:r>
            <a:endParaRPr lang="cs-CZ" sz="2000" dirty="0"/>
          </a:p>
          <a:p>
            <a:pPr marL="0" indent="0">
              <a:buNone/>
            </a:pPr>
            <a:r>
              <a:rPr lang="cs-CZ" sz="2000" dirty="0">
                <a:hlinkClick r:id="rId7"/>
              </a:rPr>
              <a:t>Příloha č. 3 – čestné prohlášení za projekt ČR</a:t>
            </a:r>
            <a:endParaRPr lang="cs-CZ" sz="2000" dirty="0"/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000" b="1" dirty="0">
                <a:solidFill>
                  <a:schemeClr val="tx1">
                    <a:lumMod val="50000"/>
                  </a:schemeClr>
                </a:solidFill>
              </a:rPr>
              <a:t>Doplňující dokumentace</a:t>
            </a:r>
          </a:p>
          <a:p>
            <a:pPr marL="0" indent="0">
              <a:buNone/>
            </a:pPr>
            <a:r>
              <a:rPr lang="cs-CZ" sz="2000" dirty="0">
                <a:hlinkClick r:id="rId8"/>
              </a:rPr>
              <a:t>Vzor smlouvy</a:t>
            </a:r>
            <a:endParaRPr lang="cs-CZ" sz="2000" dirty="0"/>
          </a:p>
          <a:p>
            <a:pPr marL="0" indent="0">
              <a:buNone/>
            </a:pPr>
            <a:r>
              <a:rPr lang="cs-CZ" sz="2000" dirty="0">
                <a:hlinkClick r:id="rId9"/>
              </a:rPr>
              <a:t>Závazné parametry</a:t>
            </a:r>
            <a:endParaRPr lang="cs-CZ" sz="2000" dirty="0"/>
          </a:p>
          <a:p>
            <a:pPr marL="0" indent="0">
              <a:buNone/>
            </a:pPr>
            <a:r>
              <a:rPr lang="cs-CZ" sz="2000" dirty="0">
                <a:hlinkClick r:id="rId10"/>
              </a:rPr>
              <a:t>Všeobecné podmínky</a:t>
            </a:r>
            <a:endParaRPr lang="cs-CZ" sz="2000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60E986A-A93D-4BEE-9469-D9E3EBEF58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27784" y="332383"/>
            <a:ext cx="6192688" cy="360040"/>
          </a:xfrm>
        </p:spPr>
        <p:txBody>
          <a:bodyPr/>
          <a:lstStyle/>
          <a:p>
            <a:r>
              <a:rPr lang="cs-CZ" dirty="0"/>
              <a:t>Strategická podpora rozvoje bezpečnostního výzkumu ČR 2019-2025 (IMPAKT 1)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6454524-C245-4BA0-B198-F8748D003E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699792" y="908310"/>
            <a:ext cx="4392613" cy="216570"/>
          </a:xfrm>
        </p:spPr>
        <p:txBody>
          <a:bodyPr/>
          <a:lstStyle/>
          <a:p>
            <a:r>
              <a:rPr lang="cs-CZ" dirty="0"/>
              <a:t>Společné výzkumné projekty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526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Program a cíle</a:t>
            </a:r>
          </a:p>
          <a:p>
            <a:r>
              <a:rPr lang="cs-CZ" dirty="0"/>
              <a:t>Podmínky podpory – zájmové oblasti</a:t>
            </a:r>
          </a:p>
          <a:p>
            <a:r>
              <a:rPr lang="cs-CZ" dirty="0"/>
              <a:t>Výsledky projektu</a:t>
            </a:r>
          </a:p>
          <a:p>
            <a:r>
              <a:rPr lang="cs-CZ" dirty="0"/>
              <a:t>Základní informace o soutěži</a:t>
            </a:r>
          </a:p>
          <a:p>
            <a:r>
              <a:rPr lang="cs-CZ" dirty="0"/>
              <a:t>Uchazeči (Aplikační garant) a jejich způsobilost</a:t>
            </a:r>
          </a:p>
          <a:p>
            <a:r>
              <a:rPr lang="cs-CZ" dirty="0"/>
              <a:t>Přílohy projektu</a:t>
            </a:r>
          </a:p>
          <a:p>
            <a:r>
              <a:rPr lang="cs-CZ" dirty="0"/>
              <a:t>Finanční náležitosti</a:t>
            </a:r>
          </a:p>
          <a:p>
            <a:r>
              <a:rPr lang="cs-CZ" dirty="0"/>
              <a:t>Užitečné odkazy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2915816" y="199181"/>
            <a:ext cx="5688632" cy="360040"/>
          </a:xfrm>
        </p:spPr>
        <p:txBody>
          <a:bodyPr/>
          <a:lstStyle/>
          <a:p>
            <a:endParaRPr lang="cs-CZ" sz="1800" b="0" dirty="0"/>
          </a:p>
          <a:p>
            <a:r>
              <a:rPr lang="cs-CZ" sz="1800" b="0" dirty="0"/>
              <a:t> </a:t>
            </a:r>
            <a:r>
              <a:rPr lang="cs-CZ" sz="1400" dirty="0"/>
              <a:t>Strategická podpora rozvoje bezpečnostního výzkumu ČR 2019-2025 </a:t>
            </a:r>
            <a:endParaRPr lang="cs-CZ" sz="18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3635896" y="717735"/>
            <a:ext cx="4392613" cy="216570"/>
          </a:xfrm>
        </p:spPr>
        <p:txBody>
          <a:bodyPr/>
          <a:lstStyle/>
          <a:p>
            <a:r>
              <a:rPr lang="cs-CZ" dirty="0"/>
              <a:t>Společné výzkumné projekty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545DFF-A9E8-4D1F-82DA-14D35C0C0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5310"/>
            <a:ext cx="8003232" cy="360040"/>
          </a:xfrm>
        </p:spPr>
        <p:txBody>
          <a:bodyPr>
            <a:normAutofit fontScale="90000"/>
          </a:bodyPr>
          <a:lstStyle/>
          <a:p>
            <a:r>
              <a:rPr lang="cs-CZ" dirty="0"/>
              <a:t>Kontakty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D075E2-D2A2-4387-897A-8DCBBDB16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8291264" cy="4452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>
                <a:solidFill>
                  <a:schemeClr val="tx1">
                    <a:lumMod val="50000"/>
                  </a:schemeClr>
                </a:solidFill>
              </a:rPr>
              <a:t>Oddělení rozvoje a projektového řízení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i="1" dirty="0">
                <a:solidFill>
                  <a:schemeClr val="tx1">
                    <a:lumMod val="50000"/>
                  </a:schemeClr>
                </a:solidFill>
              </a:rPr>
              <a:t>Mgr. Josef Beránek</a:t>
            </a:r>
            <a:r>
              <a:rPr lang="cs-CZ" sz="2400" dirty="0">
                <a:solidFill>
                  <a:schemeClr val="tx1">
                    <a:lumMod val="50000"/>
                  </a:schemeClr>
                </a:solidFill>
              </a:rPr>
              <a:t> (vedoucí ORPŘ) - beranek@rektorat.czu.cz, </a:t>
            </a:r>
            <a:br>
              <a:rPr lang="cs-CZ" sz="2400" dirty="0">
                <a:solidFill>
                  <a:schemeClr val="tx1">
                    <a:lumMod val="50000"/>
                  </a:schemeClr>
                </a:solidFill>
              </a:rPr>
            </a:br>
            <a:r>
              <a:rPr lang="cs-CZ" sz="2400" dirty="0">
                <a:solidFill>
                  <a:schemeClr val="tx1">
                    <a:lumMod val="50000"/>
                  </a:schemeClr>
                </a:solidFill>
              </a:rPr>
              <a:t>     tel.:  224 384 048</a:t>
            </a:r>
          </a:p>
          <a:p>
            <a:pPr marL="0" indent="0">
              <a:buNone/>
            </a:pPr>
            <a:endParaRPr lang="cs-CZ" sz="2400" dirty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2400" i="1" dirty="0">
                <a:solidFill>
                  <a:schemeClr val="tx1">
                    <a:lumMod val="50000"/>
                  </a:schemeClr>
                </a:solidFill>
              </a:rPr>
              <a:t>Ing. Karolína Šlechtová </a:t>
            </a:r>
            <a:r>
              <a:rPr lang="cs-CZ" sz="2400" dirty="0">
                <a:solidFill>
                  <a:schemeClr val="tx1">
                    <a:lumMod val="50000"/>
                  </a:schemeClr>
                </a:solidFill>
              </a:rPr>
              <a:t>- slechtovak@rektorat.czu.cz, tel.: 224 383 478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1">
                    <a:lumMod val="50000"/>
                  </a:schemeClr>
                </a:solidFill>
              </a:rPr>
              <a:t> (GAČR, TAČR, NAZV </a:t>
            </a:r>
            <a:r>
              <a:rPr lang="cs-CZ" sz="2400" dirty="0" err="1">
                <a:solidFill>
                  <a:schemeClr val="tx1">
                    <a:lumMod val="50000"/>
                  </a:schemeClr>
                </a:solidFill>
              </a:rPr>
              <a:t>MZe</a:t>
            </a:r>
            <a:r>
              <a:rPr lang="cs-CZ" sz="2400" dirty="0">
                <a:solidFill>
                  <a:schemeClr val="tx1">
                    <a:lumMod val="50000"/>
                  </a:schemeClr>
                </a:solidFill>
              </a:rPr>
              <a:t>, BV MV ČR, MK NAKI)</a:t>
            </a:r>
          </a:p>
          <a:p>
            <a:pPr marL="0" indent="0">
              <a:buNone/>
            </a:pPr>
            <a:endParaRPr lang="cs-CZ" sz="2400" b="1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60E986A-A93D-4BEE-9469-D9E3EBEF58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27784" y="332383"/>
            <a:ext cx="6192688" cy="360040"/>
          </a:xfrm>
        </p:spPr>
        <p:txBody>
          <a:bodyPr/>
          <a:lstStyle/>
          <a:p>
            <a:r>
              <a:rPr lang="cs-CZ" dirty="0"/>
              <a:t>Strategická podpora rozvoje bezpečnostního výzkumu ČR 2019-2025 (IMPAKT 1)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6454524-C245-4BA0-B198-F8748D003E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699792" y="908310"/>
            <a:ext cx="4392613" cy="216570"/>
          </a:xfrm>
        </p:spPr>
        <p:txBody>
          <a:bodyPr/>
          <a:lstStyle/>
          <a:p>
            <a:r>
              <a:rPr lang="cs-CZ" dirty="0"/>
              <a:t>Společné výzkumné projekty </a:t>
            </a:r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0E1BAC0-2786-4381-8450-3068C9EE72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3640" y="5627006"/>
            <a:ext cx="2808312" cy="1207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726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72853E-184F-4C4A-8E48-2D52D84A1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Děkujeme za pozornost a přejeme hezký den.</a:t>
            </a:r>
            <a:br>
              <a:rPr lang="cs-CZ" dirty="0"/>
            </a:br>
            <a:r>
              <a:rPr lang="cs-CZ" dirty="0"/>
              <a:t>ep.czu.cz</a:t>
            </a:r>
          </a:p>
        </p:txBody>
      </p:sp>
    </p:spTree>
    <p:extLst>
      <p:ext uri="{BB962C8B-B14F-4D97-AF65-F5344CB8AC3E}">
        <p14:creationId xmlns:p14="http://schemas.microsoft.com/office/powerpoint/2010/main" val="2415456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545DFF-A9E8-4D1F-82DA-14D35C0C0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5310"/>
            <a:ext cx="8003232" cy="360040"/>
          </a:xfrm>
        </p:spPr>
        <p:txBody>
          <a:bodyPr>
            <a:normAutofit fontScale="90000"/>
          </a:bodyPr>
          <a:lstStyle/>
          <a:p>
            <a:r>
              <a:rPr lang="cs-CZ" dirty="0"/>
              <a:t>Program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D075E2-D2A2-4387-897A-8DCBBDB16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5780"/>
            <a:ext cx="8291264" cy="4452999"/>
          </a:xfrm>
        </p:spPr>
        <p:txBody>
          <a:bodyPr>
            <a:normAutofit/>
          </a:bodyPr>
          <a:lstStyle/>
          <a:p>
            <a:r>
              <a:rPr lang="cs-CZ" sz="2800" dirty="0"/>
              <a:t>Název Programu: </a:t>
            </a:r>
          </a:p>
          <a:p>
            <a:pPr marL="0" indent="0">
              <a:buNone/>
            </a:pP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</a:rPr>
              <a:t>Strategická podpora rozvoje bezpečnostního výzkumu ČR 2019-2025 (IMPAKT 1) (BV IMP1/1VS) </a:t>
            </a:r>
          </a:p>
          <a:p>
            <a:endParaRPr lang="cs-CZ" sz="2800" dirty="0"/>
          </a:p>
          <a:p>
            <a:r>
              <a:rPr lang="cs-CZ" sz="2800" dirty="0"/>
              <a:t>Název Podprogramu 1: </a:t>
            </a:r>
          </a:p>
          <a:p>
            <a:pPr marL="0" indent="0">
              <a:buNone/>
            </a:pPr>
            <a:r>
              <a:rPr lang="cs-CZ" sz="2800" b="1" dirty="0">
                <a:solidFill>
                  <a:schemeClr val="accent6">
                    <a:lumMod val="75000"/>
                  </a:schemeClr>
                </a:solidFill>
              </a:rPr>
              <a:t>Společné výzkumné projekty</a:t>
            </a:r>
          </a:p>
          <a:p>
            <a:pPr marL="0" indent="0">
              <a:buNone/>
            </a:pPr>
            <a:endParaRPr lang="cs-CZ" sz="2800" b="1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60E986A-A93D-4BEE-9469-D9E3EBEF58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27784" y="332383"/>
            <a:ext cx="6192688" cy="360040"/>
          </a:xfrm>
        </p:spPr>
        <p:txBody>
          <a:bodyPr/>
          <a:lstStyle/>
          <a:p>
            <a:r>
              <a:rPr lang="cs-CZ" dirty="0"/>
              <a:t>Strategická podpora rozvoje bezpečnostního výzkumu ČR 2019-2025 (IMPAKT 1)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6454524-C245-4BA0-B198-F8748D003E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699792" y="908310"/>
            <a:ext cx="4392613" cy="216570"/>
          </a:xfrm>
        </p:spPr>
        <p:txBody>
          <a:bodyPr/>
          <a:lstStyle/>
          <a:p>
            <a:r>
              <a:rPr lang="cs-CZ" dirty="0"/>
              <a:t>Společné výzkumné projekty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8904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545DFF-A9E8-4D1F-82DA-14D35C0C0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5310"/>
            <a:ext cx="8003232" cy="360040"/>
          </a:xfrm>
        </p:spPr>
        <p:txBody>
          <a:bodyPr>
            <a:normAutofit fontScale="90000"/>
          </a:bodyPr>
          <a:lstStyle/>
          <a:p>
            <a:r>
              <a:rPr lang="cs-CZ" dirty="0"/>
              <a:t>Cíle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D075E2-D2A2-4387-897A-8DCBBDB16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5780"/>
            <a:ext cx="8291264" cy="445299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Cílem Podprogramu 1 je zajistit koordinovanou dlouhodobou výzkumnou podporu schopností bezpečnostního systému. Toto zacílení zahrnuje následující tři dílčí cíle: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integrovat relevantní výzkumné aktivity v zájmových oblastech napříč výzkumnou komunitou, </a:t>
            </a:r>
          </a:p>
          <a:p>
            <a:r>
              <a:rPr lang="cs-CZ" dirty="0"/>
              <a:t>vytvářet a efektivně šířit znalosti a dovednosti k posilování schopností bezpečnostního systému, </a:t>
            </a:r>
          </a:p>
          <a:p>
            <a:r>
              <a:rPr lang="cs-CZ" dirty="0"/>
              <a:t>prohlubovat znalostní základnu v relevantních oblastech zájmu. 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Podpořené projekty musí splňovat všechny výše uvedené cíle zároveň. </a:t>
            </a:r>
            <a:endParaRPr lang="cs-CZ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60E986A-A93D-4BEE-9469-D9E3EBEF58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27784" y="332383"/>
            <a:ext cx="6192688" cy="360040"/>
          </a:xfrm>
        </p:spPr>
        <p:txBody>
          <a:bodyPr/>
          <a:lstStyle/>
          <a:p>
            <a:r>
              <a:rPr lang="cs-CZ" dirty="0"/>
              <a:t>Strategická podpora rozvoje bezpečnostního výzkumu ČR 2019-2025 (IMPAKT 1)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6454524-C245-4BA0-B198-F8748D003E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699792" y="908310"/>
            <a:ext cx="4392613" cy="216570"/>
          </a:xfrm>
        </p:spPr>
        <p:txBody>
          <a:bodyPr/>
          <a:lstStyle/>
          <a:p>
            <a:r>
              <a:rPr lang="cs-CZ" dirty="0"/>
              <a:t>Společné výzkumné projekty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8645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545DFF-A9E8-4D1F-82DA-14D35C0C0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5310"/>
            <a:ext cx="8003232" cy="360040"/>
          </a:xfrm>
        </p:spPr>
        <p:txBody>
          <a:bodyPr>
            <a:normAutofit fontScale="90000"/>
          </a:bodyPr>
          <a:lstStyle/>
          <a:p>
            <a:r>
              <a:rPr lang="cs-CZ" dirty="0"/>
              <a:t>Podmínky podpory – zájmové oblasti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D075E2-D2A2-4387-897A-8DCBBDB16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5780"/>
            <a:ext cx="8291264" cy="445299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Typy projektů:</a:t>
            </a:r>
          </a:p>
          <a:p>
            <a:r>
              <a:rPr lang="cs-CZ" dirty="0"/>
              <a:t>strategicky významné projekty (rozvoj schopností bezpečnostního systému, dlouhodobě kritický význam z hlediska plnění jeho úkolů v budoucnu)</a:t>
            </a:r>
          </a:p>
          <a:p>
            <a:r>
              <a:rPr lang="cs-CZ" dirty="0"/>
              <a:t>projekty zaměřené na klíčové operační schopnosti bezpečnostních složek státu.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Podmínkou podpory projektu je: </a:t>
            </a:r>
          </a:p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návrh projektu navazuje a rozvíjí již dříve řešené projekty, </a:t>
            </a:r>
            <a:r>
              <a:rPr lang="cs-CZ" dirty="0"/>
              <a:t>resp.</a:t>
            </a:r>
            <a:r>
              <a:rPr lang="cs-CZ" b="1" dirty="0"/>
              <a:t> </a:t>
            </a:r>
            <a:r>
              <a:rPr lang="cs-CZ" dirty="0"/>
              <a:t>skupinu projektů se stejným zaměřením </a:t>
            </a:r>
          </a:p>
          <a:p>
            <a:r>
              <a:rPr lang="cs-CZ" dirty="0"/>
              <a:t>nebo návrh projektu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řeší nové téma</a:t>
            </a:r>
            <a:r>
              <a:rPr lang="cs-CZ" dirty="0"/>
              <a:t>, které je prokazatelně strategicky významné z hlediska rozvoje bezpečnostního systému 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60E986A-A93D-4BEE-9469-D9E3EBEF58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27784" y="332383"/>
            <a:ext cx="6192688" cy="360040"/>
          </a:xfrm>
        </p:spPr>
        <p:txBody>
          <a:bodyPr/>
          <a:lstStyle/>
          <a:p>
            <a:r>
              <a:rPr lang="cs-CZ" dirty="0"/>
              <a:t>Strategická podpora rozvoje bezpečnostního výzkumu ČR 2019-2025 (IMPAKT 1)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6454524-C245-4BA0-B198-F8748D003E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699792" y="908310"/>
            <a:ext cx="4392613" cy="216570"/>
          </a:xfrm>
        </p:spPr>
        <p:txBody>
          <a:bodyPr/>
          <a:lstStyle/>
          <a:p>
            <a:r>
              <a:rPr lang="cs-CZ" dirty="0"/>
              <a:t>Společné výzkumné projekty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267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545DFF-A9E8-4D1F-82DA-14D35C0C0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5310"/>
            <a:ext cx="8003232" cy="360040"/>
          </a:xfrm>
        </p:spPr>
        <p:txBody>
          <a:bodyPr>
            <a:normAutofit fontScale="90000"/>
          </a:bodyPr>
          <a:lstStyle/>
          <a:p>
            <a:r>
              <a:rPr lang="cs-CZ" dirty="0"/>
              <a:t>Prioritní zájmové tematické oblasti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D075E2-D2A2-4387-897A-8DCBBDB16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5780"/>
            <a:ext cx="8291264" cy="4452999"/>
          </a:xfrm>
        </p:spPr>
        <p:txBody>
          <a:bodyPr numCol="2">
            <a:normAutofit fontScale="55000" lnSpcReduction="2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analýza a predikce trendů bezpečnostních hrozeb; </a:t>
            </a:r>
          </a:p>
          <a:p>
            <a:r>
              <a:rPr lang="pt-BR" dirty="0"/>
              <a:t>predikativní modelování a velká data; </a:t>
            </a:r>
          </a:p>
          <a:p>
            <a:r>
              <a:rPr lang="cs-CZ" dirty="0"/>
              <a:t>Data-</a:t>
            </a:r>
            <a:r>
              <a:rPr lang="cs-CZ" dirty="0" err="1"/>
              <a:t>Mining</a:t>
            </a:r>
            <a:r>
              <a:rPr lang="cs-CZ" dirty="0"/>
              <a:t> a automatizovaná analýza; </a:t>
            </a:r>
          </a:p>
          <a:p>
            <a:r>
              <a:rPr lang="cs-CZ" dirty="0"/>
              <a:t>digitální forenzní analýza a vytěžování elektronických zdrojů dat; </a:t>
            </a:r>
          </a:p>
          <a:p>
            <a:r>
              <a:rPr lang="cs-CZ" dirty="0"/>
              <a:t>bezpečnost informací; </a:t>
            </a:r>
          </a:p>
          <a:p>
            <a:r>
              <a:rPr lang="cs-CZ" dirty="0"/>
              <a:t>prostředky vzdálené detekce a lokalizace osob, věcí a nebezpečných látek; </a:t>
            </a:r>
          </a:p>
          <a:p>
            <a:r>
              <a:rPr lang="cs-CZ" dirty="0"/>
              <a:t>operativně pátrací prostředky; </a:t>
            </a:r>
          </a:p>
          <a:p>
            <a:r>
              <a:rPr lang="cs-CZ" dirty="0" err="1"/>
              <a:t>multisenzorové</a:t>
            </a:r>
            <a:r>
              <a:rPr lang="cs-CZ" dirty="0"/>
              <a:t> sledování rizikových prostor; </a:t>
            </a:r>
          </a:p>
          <a:p>
            <a:r>
              <a:rPr lang="cs-CZ" dirty="0"/>
              <a:t>ochrana zasahujících příslušníků bezpečnostních složek; </a:t>
            </a:r>
          </a:p>
          <a:p>
            <a:r>
              <a:rPr lang="cs-CZ" dirty="0"/>
              <a:t>mobilita bezpečnostních složek; </a:t>
            </a:r>
          </a:p>
          <a:p>
            <a:endParaRPr lang="cs-CZ" dirty="0"/>
          </a:p>
          <a:p>
            <a:r>
              <a:rPr lang="cs-CZ" dirty="0"/>
              <a:t>krizová komunikace; </a:t>
            </a:r>
          </a:p>
          <a:p>
            <a:r>
              <a:rPr lang="cs-CZ" dirty="0"/>
              <a:t>etické a právní aspekty moderních bezpečnostních technologií; </a:t>
            </a:r>
          </a:p>
          <a:p>
            <a:r>
              <a:rPr lang="cs-CZ" dirty="0"/>
              <a:t>technologický </a:t>
            </a:r>
            <a:r>
              <a:rPr lang="cs-CZ" dirty="0" err="1"/>
              <a:t>foresight</a:t>
            </a:r>
            <a:r>
              <a:rPr lang="cs-CZ" dirty="0"/>
              <a:t> a potenciální dopady technologických trendů; </a:t>
            </a:r>
          </a:p>
          <a:p>
            <a:r>
              <a:rPr lang="cs-CZ" dirty="0"/>
              <a:t>bezpečnostní a krizová legislativa; </a:t>
            </a:r>
          </a:p>
          <a:p>
            <a:r>
              <a:rPr lang="cs-CZ" dirty="0"/>
              <a:t>další inovativní témata vycházející z nových trendů. 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60E986A-A93D-4BEE-9469-D9E3EBEF58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27784" y="332383"/>
            <a:ext cx="6192688" cy="360040"/>
          </a:xfrm>
        </p:spPr>
        <p:txBody>
          <a:bodyPr/>
          <a:lstStyle/>
          <a:p>
            <a:r>
              <a:rPr lang="cs-CZ" dirty="0"/>
              <a:t>Strategická podpora rozvoje bezpečnostního výzkumu ČR 2019-2025 (IMPAKT 1)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6454524-C245-4BA0-B198-F8748D003E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699792" y="908310"/>
            <a:ext cx="4392613" cy="216570"/>
          </a:xfrm>
        </p:spPr>
        <p:txBody>
          <a:bodyPr/>
          <a:lstStyle/>
          <a:p>
            <a:r>
              <a:rPr lang="cs-CZ" dirty="0"/>
              <a:t>Společné výzkumné projekty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5434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545DFF-A9E8-4D1F-82DA-14D35C0C0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5310"/>
            <a:ext cx="8003232" cy="360040"/>
          </a:xfrm>
        </p:spPr>
        <p:txBody>
          <a:bodyPr>
            <a:normAutofit fontScale="90000"/>
          </a:bodyPr>
          <a:lstStyle/>
          <a:p>
            <a:r>
              <a:rPr lang="cs-CZ" dirty="0"/>
              <a:t>Hlavní výsledky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D075E2-D2A2-4387-897A-8DCBBDB16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5780"/>
            <a:ext cx="8291264" cy="445299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sz="3800" dirty="0"/>
              <a:t>Návrh projektu musí obsahovat </a:t>
            </a:r>
            <a:r>
              <a:rPr lang="cs-CZ" sz="3800" b="1" dirty="0">
                <a:solidFill>
                  <a:schemeClr val="accent6">
                    <a:lumMod val="75000"/>
                  </a:schemeClr>
                </a:solidFill>
              </a:rPr>
              <a:t>alespoň 1 hlavní výsledek za celý projekt a dále alespoň 1 vedlejší výsledek za každý rok řešení </a:t>
            </a:r>
            <a:r>
              <a:rPr lang="cs-CZ" sz="3800" dirty="0"/>
              <a:t>(tj. 12 měsíců).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 err="1"/>
              <a:t>Jimp</a:t>
            </a:r>
            <a:r>
              <a:rPr lang="cs-CZ" b="1" dirty="0"/>
              <a:t> </a:t>
            </a:r>
            <a:r>
              <a:rPr lang="cs-CZ" dirty="0"/>
              <a:t>– původní/přehledový článek v recenzovaném odborném periodiku, který je obsažen v databázi Web </a:t>
            </a:r>
            <a:r>
              <a:rPr lang="cs-CZ" dirty="0" err="1"/>
              <a:t>of</a:t>
            </a:r>
            <a:r>
              <a:rPr lang="cs-CZ" dirty="0"/>
              <a:t> Science (dále „</a:t>
            </a:r>
            <a:r>
              <a:rPr lang="cs-CZ" dirty="0" err="1"/>
              <a:t>WoS</a:t>
            </a:r>
            <a:r>
              <a:rPr lang="cs-CZ" dirty="0"/>
              <a:t>“) s příznakem „</a:t>
            </a:r>
            <a:r>
              <a:rPr lang="cs-CZ" dirty="0" err="1"/>
              <a:t>Article</a:t>
            </a:r>
            <a:r>
              <a:rPr lang="cs-CZ" dirty="0"/>
              <a:t>“, „</a:t>
            </a:r>
            <a:r>
              <a:rPr lang="cs-CZ" dirty="0" err="1"/>
              <a:t>Review</a:t>
            </a:r>
            <a:r>
              <a:rPr lang="cs-CZ" dirty="0"/>
              <a:t>“, nebo „</a:t>
            </a:r>
            <a:r>
              <a:rPr lang="cs-CZ" dirty="0" err="1"/>
              <a:t>Letter</a:t>
            </a:r>
            <a:r>
              <a:rPr lang="cs-CZ" dirty="0"/>
              <a:t>“; </a:t>
            </a:r>
          </a:p>
          <a:p>
            <a:r>
              <a:rPr lang="cs-CZ" b="1" dirty="0" err="1"/>
              <a:t>Jsc</a:t>
            </a:r>
            <a:r>
              <a:rPr lang="cs-CZ" b="1" dirty="0"/>
              <a:t> </a:t>
            </a:r>
            <a:r>
              <a:rPr lang="cs-CZ" dirty="0"/>
              <a:t>– původní/přehledový článek v recenzovaném odborném periodiku, který je obsažen v databázi SCOPUS s příznakem „</a:t>
            </a:r>
            <a:r>
              <a:rPr lang="cs-CZ" dirty="0" err="1"/>
              <a:t>Article</a:t>
            </a:r>
            <a:r>
              <a:rPr lang="cs-CZ" dirty="0"/>
              <a:t>“, „</a:t>
            </a:r>
            <a:r>
              <a:rPr lang="cs-CZ" dirty="0" err="1"/>
              <a:t>Review</a:t>
            </a:r>
            <a:r>
              <a:rPr lang="cs-CZ" dirty="0"/>
              <a:t>“, nebo „</a:t>
            </a:r>
            <a:r>
              <a:rPr lang="cs-CZ" dirty="0" err="1"/>
              <a:t>Letter</a:t>
            </a:r>
            <a:r>
              <a:rPr lang="cs-CZ" dirty="0"/>
              <a:t>; </a:t>
            </a:r>
          </a:p>
          <a:p>
            <a:r>
              <a:rPr lang="cs-CZ" b="1" dirty="0"/>
              <a:t>D</a:t>
            </a:r>
            <a:r>
              <a:rPr lang="cs-CZ" dirty="0"/>
              <a:t> – stať ve sborníku; </a:t>
            </a:r>
          </a:p>
          <a:p>
            <a:r>
              <a:rPr lang="cs-CZ" b="1" dirty="0" err="1"/>
              <a:t>Gfunk</a:t>
            </a:r>
            <a:r>
              <a:rPr lang="cs-CZ" dirty="0"/>
              <a:t> – funkční vzorek; </a:t>
            </a:r>
          </a:p>
          <a:p>
            <a:r>
              <a:rPr lang="cs-CZ" b="1" dirty="0" err="1"/>
              <a:t>Nmet</a:t>
            </a:r>
            <a:r>
              <a:rPr lang="cs-CZ" dirty="0"/>
              <a:t> – metodika (všechny podtypy); </a:t>
            </a:r>
          </a:p>
          <a:p>
            <a:r>
              <a:rPr lang="cs-CZ" b="1" dirty="0" err="1"/>
              <a:t>Nmap</a:t>
            </a:r>
            <a:r>
              <a:rPr lang="cs-CZ" dirty="0"/>
              <a:t> – specializovaná mapa s odborným obsahem; </a:t>
            </a:r>
          </a:p>
          <a:p>
            <a:r>
              <a:rPr lang="cs-CZ" b="1" dirty="0"/>
              <a:t>R</a:t>
            </a:r>
            <a:r>
              <a:rPr lang="cs-CZ" dirty="0"/>
              <a:t> – software; </a:t>
            </a:r>
          </a:p>
          <a:p>
            <a:pPr marL="0" indent="0">
              <a:buNone/>
            </a:pPr>
            <a:endParaRPr lang="cs-CZ" sz="5100" dirty="0"/>
          </a:p>
          <a:p>
            <a:pPr marL="0" indent="0">
              <a:buNone/>
            </a:pPr>
            <a:endParaRPr lang="cs-CZ" sz="51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60E986A-A93D-4BEE-9469-D9E3EBEF58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27784" y="332383"/>
            <a:ext cx="6192688" cy="360040"/>
          </a:xfrm>
        </p:spPr>
        <p:txBody>
          <a:bodyPr/>
          <a:lstStyle/>
          <a:p>
            <a:r>
              <a:rPr lang="cs-CZ" dirty="0"/>
              <a:t>Strategická podpora rozvoje bezpečnostního výzkumu ČR 2019-2025 (IMPAKT 1)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6454524-C245-4BA0-B198-F8748D003E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699792" y="908310"/>
            <a:ext cx="4392613" cy="216570"/>
          </a:xfrm>
        </p:spPr>
        <p:txBody>
          <a:bodyPr/>
          <a:lstStyle/>
          <a:p>
            <a:r>
              <a:rPr lang="cs-CZ" dirty="0"/>
              <a:t>Společné výzkumné projekty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9635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545DFF-A9E8-4D1F-82DA-14D35C0C0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5310"/>
            <a:ext cx="8003232" cy="360040"/>
          </a:xfrm>
        </p:spPr>
        <p:txBody>
          <a:bodyPr>
            <a:normAutofit fontScale="90000"/>
          </a:bodyPr>
          <a:lstStyle/>
          <a:p>
            <a:r>
              <a:rPr lang="cs-CZ" dirty="0"/>
              <a:t>Hlavní výsledky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D075E2-D2A2-4387-897A-8DCBBDB16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5780"/>
            <a:ext cx="8291264" cy="445299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3800" dirty="0"/>
              <a:t>Návrh projektu musí obsahovat </a:t>
            </a:r>
            <a:r>
              <a:rPr lang="cs-CZ" sz="3800" b="1" dirty="0"/>
              <a:t>alespoň 1 hlavní výsledek za celý projekt a dále alespoň 1 vedlejší výsledek za každý rok řešení </a:t>
            </a:r>
            <a:r>
              <a:rPr lang="cs-CZ" sz="3800" dirty="0"/>
              <a:t>(tj. 12 měsíců).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S </a:t>
            </a:r>
            <a:r>
              <a:rPr lang="cs-CZ" dirty="0"/>
              <a:t>– specializovaná veřejná databáze; </a:t>
            </a:r>
          </a:p>
          <a:p>
            <a:r>
              <a:rPr lang="cs-CZ" b="1" dirty="0"/>
              <a:t>V</a:t>
            </a:r>
            <a:r>
              <a:rPr lang="cs-CZ" dirty="0"/>
              <a:t> – výzkumná zpráva; </a:t>
            </a:r>
          </a:p>
          <a:p>
            <a:r>
              <a:rPr lang="cs-CZ" b="1" dirty="0" err="1"/>
              <a:t>Vsouhrn</a:t>
            </a:r>
            <a:r>
              <a:rPr lang="cs-CZ" dirty="0"/>
              <a:t> – souhrnná výzkumná zpráva; </a:t>
            </a:r>
          </a:p>
          <a:p>
            <a:r>
              <a:rPr lang="cs-CZ" b="1" dirty="0"/>
              <a:t>O</a:t>
            </a:r>
            <a:r>
              <a:rPr lang="cs-CZ" dirty="0"/>
              <a:t> – ostatní výsledky; v souladu s podmínkami definovanými v usnesení vlády k Definicím druhů výsledků (UV č. 837/2017) a v návaznosti na požadavky Meziresortní koncepce se za způsobilé „ostatní výsledky“ považují: </a:t>
            </a:r>
          </a:p>
          <a:p>
            <a:pPr lvl="2"/>
            <a:r>
              <a:rPr lang="cs-CZ" sz="2900" dirty="0"/>
              <a:t>Výsledky </a:t>
            </a:r>
            <a:r>
              <a:rPr lang="cs-CZ" sz="2900" dirty="0" err="1"/>
              <a:t>Hkonc</a:t>
            </a:r>
            <a:r>
              <a:rPr lang="cs-CZ" sz="2900" dirty="0"/>
              <a:t>, </a:t>
            </a:r>
            <a:r>
              <a:rPr lang="cs-CZ" sz="2900" dirty="0" err="1"/>
              <a:t>Nmet</a:t>
            </a:r>
            <a:r>
              <a:rPr lang="cs-CZ" sz="2900" dirty="0"/>
              <a:t>, </a:t>
            </a:r>
            <a:r>
              <a:rPr lang="cs-CZ" sz="2900" dirty="0" err="1"/>
              <a:t>Nmap</a:t>
            </a:r>
            <a:r>
              <a:rPr lang="cs-CZ" sz="2900" dirty="0"/>
              <a:t>, R, </a:t>
            </a:r>
            <a:r>
              <a:rPr lang="cs-CZ" sz="2900" dirty="0" err="1"/>
              <a:t>Vsouhrn</a:t>
            </a:r>
            <a:r>
              <a:rPr lang="cs-CZ" sz="2900" dirty="0"/>
              <a:t>, S a O (doporučení pro veřejnou správu) </a:t>
            </a:r>
          </a:p>
          <a:p>
            <a:endParaRPr lang="cs-CZ" dirty="0"/>
          </a:p>
          <a:p>
            <a:pPr marL="0" indent="0">
              <a:buNone/>
            </a:pPr>
            <a:endParaRPr lang="cs-CZ" sz="5100" dirty="0"/>
          </a:p>
          <a:p>
            <a:pPr marL="0" indent="0">
              <a:buNone/>
            </a:pPr>
            <a:endParaRPr lang="cs-CZ" sz="51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60E986A-A93D-4BEE-9469-D9E3EBEF58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27784" y="332383"/>
            <a:ext cx="6192688" cy="360040"/>
          </a:xfrm>
        </p:spPr>
        <p:txBody>
          <a:bodyPr/>
          <a:lstStyle/>
          <a:p>
            <a:r>
              <a:rPr lang="cs-CZ" dirty="0"/>
              <a:t>Strategická podpora rozvoje bezpečnostního výzkumu ČR 2019-2025 (IMPAKT 1)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6454524-C245-4BA0-B198-F8748D003E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699792" y="908310"/>
            <a:ext cx="4392613" cy="216570"/>
          </a:xfrm>
        </p:spPr>
        <p:txBody>
          <a:bodyPr/>
          <a:lstStyle/>
          <a:p>
            <a:r>
              <a:rPr lang="cs-CZ" dirty="0"/>
              <a:t>Společné výzkumné projekty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5346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545DFF-A9E8-4D1F-82DA-14D35C0C0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5310"/>
            <a:ext cx="8003232" cy="360040"/>
          </a:xfrm>
        </p:spPr>
        <p:txBody>
          <a:bodyPr>
            <a:normAutofit fontScale="90000"/>
          </a:bodyPr>
          <a:lstStyle/>
          <a:p>
            <a:r>
              <a:rPr lang="cs-CZ" dirty="0"/>
              <a:t>Vedlejší výsledky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D075E2-D2A2-4387-897A-8DCBBDB16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5780"/>
            <a:ext cx="8291264" cy="445299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Možné kategorie vedlejších výsledků 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odpovídají výsledkům hlavním a jsou rozšířeny o následující: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A</a:t>
            </a:r>
            <a:r>
              <a:rPr lang="cs-CZ" dirty="0"/>
              <a:t> – audiovizuální tvorba; </a:t>
            </a:r>
          </a:p>
          <a:p>
            <a:r>
              <a:rPr lang="cs-CZ" b="1" dirty="0"/>
              <a:t>B</a:t>
            </a:r>
            <a:r>
              <a:rPr lang="cs-CZ" dirty="0"/>
              <a:t> – odborná kniha; </a:t>
            </a:r>
          </a:p>
          <a:p>
            <a:r>
              <a:rPr lang="cs-CZ" b="1" dirty="0"/>
              <a:t>C</a:t>
            </a:r>
            <a:r>
              <a:rPr lang="cs-CZ" dirty="0"/>
              <a:t> – kapitola v odborné knize; </a:t>
            </a:r>
          </a:p>
          <a:p>
            <a:r>
              <a:rPr lang="cs-CZ" b="1" dirty="0" err="1"/>
              <a:t>Hneleg</a:t>
            </a:r>
            <a:r>
              <a:rPr lang="cs-CZ" dirty="0"/>
              <a:t> – výsledky promítnuté do směrnic a předpisů nelegislativní povahy závazných v rámci kompetence příslušného poskytovatele; </a:t>
            </a:r>
          </a:p>
          <a:p>
            <a:r>
              <a:rPr lang="cs-CZ" b="1" dirty="0" err="1"/>
              <a:t>Hkonc</a:t>
            </a:r>
            <a:r>
              <a:rPr lang="cs-CZ" dirty="0"/>
              <a:t> – výsledky promítnuté do schválených strategických a koncepčních dokumentů orgánů státní nebo veřejné správy; </a:t>
            </a:r>
          </a:p>
          <a:p>
            <a:r>
              <a:rPr lang="cs-CZ" b="1" dirty="0"/>
              <a:t>M </a:t>
            </a:r>
            <a:r>
              <a:rPr lang="cs-CZ" dirty="0"/>
              <a:t>– uspořádání konference; </a:t>
            </a:r>
          </a:p>
          <a:p>
            <a:r>
              <a:rPr lang="cs-CZ" b="1" dirty="0"/>
              <a:t>W</a:t>
            </a:r>
            <a:r>
              <a:rPr lang="cs-CZ" dirty="0"/>
              <a:t> – uspořádání workshopu. </a:t>
            </a:r>
          </a:p>
          <a:p>
            <a:endParaRPr lang="cs-CZ" dirty="0"/>
          </a:p>
          <a:p>
            <a:pPr marL="0" indent="0">
              <a:buNone/>
            </a:pPr>
            <a:endParaRPr lang="cs-CZ" sz="5100" dirty="0"/>
          </a:p>
          <a:p>
            <a:pPr marL="0" indent="0">
              <a:buNone/>
            </a:pPr>
            <a:endParaRPr lang="cs-CZ" sz="51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60E986A-A93D-4BEE-9469-D9E3EBEF58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27784" y="332383"/>
            <a:ext cx="6192688" cy="360040"/>
          </a:xfrm>
        </p:spPr>
        <p:txBody>
          <a:bodyPr/>
          <a:lstStyle/>
          <a:p>
            <a:r>
              <a:rPr lang="cs-CZ" dirty="0"/>
              <a:t>Strategická podpora rozvoje bezpečnostního výzkumu ČR 2019-2025 (IMPAKT 1)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6454524-C245-4BA0-B198-F8748D003E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699792" y="908310"/>
            <a:ext cx="4392613" cy="216570"/>
          </a:xfrm>
        </p:spPr>
        <p:txBody>
          <a:bodyPr/>
          <a:lstStyle/>
          <a:p>
            <a:r>
              <a:rPr lang="cs-CZ" dirty="0"/>
              <a:t>Společné výzkumné projekty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4405015"/>
      </p:ext>
    </p:extLst>
  </p:cSld>
  <p:clrMapOvr>
    <a:masterClrMapping/>
  </p:clrMapOvr>
</p:sld>
</file>

<file path=ppt/theme/theme1.xml><?xml version="1.0" encoding="utf-8"?>
<a:theme xmlns:a="http://schemas.openxmlformats.org/drawingml/2006/main" name="Obsahové stránky">
  <a:themeElements>
    <a:clrScheme name="CZU">
      <a:dk1>
        <a:srgbClr val="000000"/>
      </a:dk1>
      <a:lt1>
        <a:sysClr val="window" lastClr="FFFFFF"/>
      </a:lt1>
      <a:dk2>
        <a:srgbClr val="008000"/>
      </a:dk2>
      <a:lt2>
        <a:srgbClr val="EEECE1"/>
      </a:lt2>
      <a:accent1>
        <a:srgbClr val="669900"/>
      </a:accent1>
      <a:accent2>
        <a:srgbClr val="66A88F"/>
      </a:accent2>
      <a:accent3>
        <a:srgbClr val="9BBB59"/>
      </a:accent3>
      <a:accent4>
        <a:srgbClr val="74976F"/>
      </a:accent4>
      <a:accent5>
        <a:srgbClr val="63AF87"/>
      </a:accent5>
      <a:accent6>
        <a:srgbClr val="71CD90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</TotalTime>
  <Words>1707</Words>
  <Application>Microsoft Office PowerPoint</Application>
  <PresentationFormat>Předvádění na obrazovce (4:3)</PresentationFormat>
  <Paragraphs>253</Paragraphs>
  <Slides>21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4" baseType="lpstr">
      <vt:lpstr>Arial</vt:lpstr>
      <vt:lpstr>Calibri</vt:lpstr>
      <vt:lpstr>Obsahové stránky</vt:lpstr>
      <vt:lpstr>Jak na projekty Bezpečnostní výzkum MV ČR?</vt:lpstr>
      <vt:lpstr>Obsah</vt:lpstr>
      <vt:lpstr>Program</vt:lpstr>
      <vt:lpstr>Cíle</vt:lpstr>
      <vt:lpstr>Podmínky podpory – zájmové oblasti</vt:lpstr>
      <vt:lpstr>Prioritní zájmové tematické oblasti </vt:lpstr>
      <vt:lpstr>Hlavní výsledky </vt:lpstr>
      <vt:lpstr>Hlavní výsledky </vt:lpstr>
      <vt:lpstr>Vedlejší výsledky </vt:lpstr>
      <vt:lpstr>Základní informace o soutěži</vt:lpstr>
      <vt:lpstr>Základní informace o soutěži</vt:lpstr>
      <vt:lpstr>Uchazeči</vt:lpstr>
      <vt:lpstr>Aplikační garant</vt:lpstr>
      <vt:lpstr>Způsob prokazování způsobilosti uchazečů</vt:lpstr>
      <vt:lpstr>Přílohy projektu a podpis rektora</vt:lpstr>
      <vt:lpstr>Finanční náležitosti – způsobilé výdaje</vt:lpstr>
      <vt:lpstr>Finanční náležitosti – způsobilé výdaje</vt:lpstr>
      <vt:lpstr>Finanční náležitosti – způsobilé výdaje</vt:lpstr>
      <vt:lpstr>Užitečné odkazy</vt:lpstr>
      <vt:lpstr>Kontakty</vt:lpstr>
      <vt:lpstr>Děkujeme za pozornost a přejeme hezký den. ep.czu.cz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na projekty Bezpečnostní výzkum MV ČR?</dc:title>
  <dc:creator>Šlechtová Karolína</dc:creator>
  <cp:lastModifiedBy>Šlechtová Karolína</cp:lastModifiedBy>
  <cp:revision>31</cp:revision>
  <dcterms:created xsi:type="dcterms:W3CDTF">2020-03-09T08:29:45Z</dcterms:created>
  <dcterms:modified xsi:type="dcterms:W3CDTF">2020-03-11T09:07:36Z</dcterms:modified>
</cp:coreProperties>
</file>