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6" r:id="rId3"/>
    <p:sldId id="262" r:id="rId4"/>
    <p:sldId id="257" r:id="rId5"/>
    <p:sldId id="259" r:id="rId6"/>
    <p:sldId id="261" r:id="rId7"/>
    <p:sldId id="263" r:id="rId8"/>
    <p:sldId id="258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660"/>
  </p:normalViewPr>
  <p:slideViewPr>
    <p:cSldViewPr>
      <p:cViewPr>
        <p:scale>
          <a:sx n="100" d="100"/>
          <a:sy n="100" d="100"/>
        </p:scale>
        <p:origin x="-188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tránka prezen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4941168"/>
            <a:ext cx="7918648" cy="720079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043608" y="5661248"/>
            <a:ext cx="6800800" cy="43204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Příjmení Jméno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3008313" cy="10801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492896"/>
            <a:ext cx="3008313" cy="36332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950494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340768"/>
            <a:ext cx="5486400" cy="3600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7328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72008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60848"/>
            <a:ext cx="8229600" cy="4176464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9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412776"/>
            <a:ext cx="2057400" cy="471338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12776"/>
            <a:ext cx="6019800" cy="47133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043608" y="4941168"/>
            <a:ext cx="7918648" cy="11521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3200" b="1"/>
            </a:lvl1pPr>
          </a:lstStyle>
          <a:p>
            <a:r>
              <a:rPr lang="cs-CZ" dirty="0" smtClean="0"/>
              <a:t>Poděkování / Kontakt …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648072"/>
          </a:xfrm>
        </p:spPr>
        <p:txBody>
          <a:bodyPr>
            <a:normAutofit/>
          </a:bodyPr>
          <a:lstStyle>
            <a:lvl1pPr algn="l">
              <a:defRPr sz="28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0445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8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9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0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960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960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0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1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648072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97150"/>
            <a:ext cx="4040188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636912"/>
            <a:ext cx="4040188" cy="359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97150"/>
            <a:ext cx="4041775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636912"/>
            <a:ext cx="4041775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12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8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9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  <p:sp>
        <p:nvSpPr>
          <p:cNvPr id="7" name="Zástupný symbol pro text 10"/>
          <p:cNvSpPr>
            <a:spLocks noGrp="1"/>
          </p:cNvSpPr>
          <p:nvPr>
            <p:ph type="body" sz="quarter" idx="10"/>
          </p:nvPr>
        </p:nvSpPr>
        <p:spPr>
          <a:xfrm>
            <a:off x="4355926" y="332904"/>
            <a:ext cx="4320480" cy="359792"/>
          </a:xfrm>
        </p:spPr>
        <p:txBody>
          <a:bodyPr anchor="ctr" anchorCtr="0"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8" name="Zástupný symbol pro text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55281" y="692150"/>
            <a:ext cx="4321175" cy="215900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 b="1">
                <a:solidFill>
                  <a:schemeClr val="bg1"/>
                </a:solidFill>
              </a:defRPr>
            </a:lvl2pPr>
            <a:lvl3pPr>
              <a:defRPr sz="1200" b="1">
                <a:solidFill>
                  <a:schemeClr val="bg1"/>
                </a:solidFill>
              </a:defRPr>
            </a:lvl3pPr>
            <a:lvl4pPr>
              <a:defRPr sz="1200" b="1">
                <a:solidFill>
                  <a:schemeClr val="bg1"/>
                </a:solidFill>
              </a:defRPr>
            </a:lvl4pPr>
            <a:lvl5pPr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Jméno Příjmení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11882" y="4941168"/>
            <a:ext cx="8316416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348880"/>
            <a:ext cx="8229600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4448" y="6381329"/>
            <a:ext cx="539552" cy="4766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pPr algn="ctr"/>
            <a:fld id="{49C6B632-2A7A-42E0-B19D-A1E0C8FDDF5D}" type="slidenum">
              <a:rPr lang="cs-CZ" smtClean="0"/>
              <a:pPr algn="ctr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yzkum.cz/FrontClanek.aspx?idsekce=685899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043608" y="5013176"/>
            <a:ext cx="7918648" cy="648071"/>
          </a:xfrm>
        </p:spPr>
        <p:txBody>
          <a:bodyPr/>
          <a:lstStyle/>
          <a:p>
            <a:r>
              <a:rPr lang="cs-CZ" sz="2800" dirty="0" smtClean="0"/>
              <a:t>Odpovědi na otázky ze semináře pro žadatele</a:t>
            </a:r>
            <a:endParaRPr lang="cs-CZ" sz="2800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Komise IGA PEF ČZU v </a:t>
            </a:r>
            <a:r>
              <a:rPr lang="cs-CZ" dirty="0" smtClean="0"/>
              <a:t>Praze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Dokumentace přijetí článku do recenzního řízení časopisu</a:t>
            </a:r>
          </a:p>
          <a:p>
            <a:r>
              <a:rPr lang="cs-CZ" sz="2000" dirty="0" smtClean="0"/>
              <a:t>Problematická shoda výzkumu se zaměřením PEF</a:t>
            </a:r>
          </a:p>
          <a:p>
            <a:r>
              <a:rPr lang="cs-CZ" sz="2000" dirty="0" smtClean="0"/>
              <a:t>Řešitel dvouletého projektu IGA z r. 2013 - účast v soutěži IGA 2014</a:t>
            </a:r>
          </a:p>
          <a:p>
            <a:r>
              <a:rPr lang="cs-CZ" sz="2000" dirty="0" smtClean="0"/>
              <a:t>Složení řešitelského kolektivu – nestandardní případy</a:t>
            </a:r>
          </a:p>
          <a:p>
            <a:r>
              <a:rPr lang="cs-CZ" sz="2000" dirty="0" smtClean="0"/>
              <a:t>Výpočet bodové hodnoty publikačního plánu</a:t>
            </a:r>
          </a:p>
          <a:p>
            <a:r>
              <a:rPr lang="cs-CZ" sz="2000" dirty="0" smtClean="0"/>
              <a:t>Seminář pro řešitele (realizátory) projektu</a:t>
            </a:r>
          </a:p>
          <a:p>
            <a:endParaRPr lang="cs-CZ" sz="2000" dirty="0" smtClean="0"/>
          </a:p>
          <a:p>
            <a:endParaRPr lang="en-US" sz="20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32048"/>
          </a:xfrm>
        </p:spPr>
        <p:txBody>
          <a:bodyPr>
            <a:normAutofit/>
          </a:bodyPr>
          <a:lstStyle/>
          <a:p>
            <a:r>
              <a:rPr lang="cs-CZ" sz="1400" dirty="0" smtClean="0"/>
              <a:t>Co znamená „mít článek přijatý do recenzního řízení časopisu“ jako kritérium úspěšného řešení projektu?  </a:t>
            </a:r>
            <a:endParaRPr lang="cs-CZ" sz="14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200" dirty="0" smtClean="0"/>
              <a:t>Článek musí být během doby řešení projektu napsán a odeslá</a:t>
            </a:r>
            <a:r>
              <a:rPr lang="cs-CZ" sz="1200" dirty="0" smtClean="0"/>
              <a:t>n do recenzního řízení časopisu. Navíc nesmí být článek zamítnut editorem časopisu bez recenze (tzv. „</a:t>
            </a:r>
            <a:r>
              <a:rPr lang="cs-CZ" sz="1200" dirty="0" err="1" smtClean="0"/>
              <a:t>fast</a:t>
            </a:r>
            <a:r>
              <a:rPr lang="cs-CZ" sz="1200" dirty="0" smtClean="0"/>
              <a:t> </a:t>
            </a:r>
            <a:r>
              <a:rPr lang="cs-CZ" sz="1200" dirty="0" err="1" smtClean="0"/>
              <a:t>rejection</a:t>
            </a:r>
            <a:r>
              <a:rPr lang="cs-CZ" sz="1200" dirty="0" smtClean="0"/>
              <a:t>“). Prokáže se to snadno, prakticky každý kvalitní časopis administruje recenzní řízení prostřednictvím nějakého </a:t>
            </a:r>
            <a:r>
              <a:rPr lang="cs-CZ" sz="1200" dirty="0" err="1" smtClean="0"/>
              <a:t>editorial</a:t>
            </a:r>
            <a:r>
              <a:rPr lang="cs-CZ" sz="1200" dirty="0" smtClean="0"/>
              <a:t> </a:t>
            </a:r>
            <a:r>
              <a:rPr lang="cs-CZ" sz="1200" dirty="0" err="1" smtClean="0"/>
              <a:t>manageru</a:t>
            </a:r>
            <a:r>
              <a:rPr lang="cs-CZ" sz="1200" dirty="0" smtClean="0"/>
              <a:t>, ze kterého lze získat aktuální status článku. V době odevzdání závěrečné zprávy článek musí mít alespoň status „</a:t>
            </a:r>
            <a:r>
              <a:rPr lang="cs-CZ" sz="1200" dirty="0" err="1" smtClean="0"/>
              <a:t>Under</a:t>
            </a:r>
            <a:r>
              <a:rPr lang="cs-CZ" sz="1200" dirty="0" smtClean="0"/>
              <a:t> </a:t>
            </a:r>
            <a:r>
              <a:rPr lang="cs-CZ" sz="1200" dirty="0" err="1" smtClean="0"/>
              <a:t>review</a:t>
            </a:r>
            <a:r>
              <a:rPr lang="cs-CZ" sz="1200" dirty="0" smtClean="0"/>
              <a:t>“ (nebo ekvivalent, různé systémy to pojmenovávají různě), viz obrázek :</a:t>
            </a:r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r>
              <a:rPr lang="cs-CZ" sz="1200" dirty="0" smtClean="0"/>
              <a:t>Komise výstup definitivně uzná v okamžiku přijetí článk</a:t>
            </a:r>
            <a:r>
              <a:rPr lang="cs-CZ" sz="1200" dirty="0" smtClean="0"/>
              <a:t>u k publikaci, jakmile ji o tom budou řešitelé informovat.  Řešitelé jsou povinni poskytnout komisi informace o aktuálním stavu recenzního řízení, pokud si je komise po ukončení realizace projektu vyžádá.</a:t>
            </a:r>
            <a:endParaRPr lang="cs-CZ" sz="1200" dirty="0" smtClean="0"/>
          </a:p>
        </p:txBody>
      </p:sp>
      <p:pic>
        <p:nvPicPr>
          <p:cNvPr id="1026" name="Picture 2" descr="L:\! z Nová IGA\! SPublik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92896"/>
            <a:ext cx="6202815" cy="3043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000" dirty="0" smtClean="0"/>
              <a:t>Chci dělat výzkum v oblasti dermatologie, počítám s využitím statistických metod. Je takový projekt v souladu s výzkumným zaměřením PEF? Lze ho vůbec podat? </a:t>
            </a:r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smtClean="0"/>
              <a:t>Formálně nic nebrání takový projekt podat. </a:t>
            </a:r>
            <a:r>
              <a:rPr lang="cs-CZ" sz="1600" dirty="0" smtClean="0"/>
              <a:t>Shoda s výzkumným zaměřením PEF je hodnotící, nikoliv eliminační kritérium, pokud hodnocení ve všech ostatních kritériích bude maximální, projekt dostane 95 bodů a pravděpodobně bude podpořen. </a:t>
            </a:r>
          </a:p>
          <a:p>
            <a:pPr marL="0" indent="0">
              <a:buNone/>
            </a:pPr>
            <a:r>
              <a:rPr lang="cs-CZ" sz="1600" dirty="0" smtClean="0"/>
              <a:t>Takto obecně (be</a:t>
            </a:r>
            <a:r>
              <a:rPr lang="cs-CZ" sz="1600" dirty="0" smtClean="0"/>
              <a:t>z konkrétnějších informací)</a:t>
            </a:r>
            <a:r>
              <a:rPr lang="cs-CZ" sz="1600" dirty="0" smtClean="0"/>
              <a:t> lze jen spekulovat, ale pravděpodobně projekt zbylých 95 bodů nedostane, protože:</a:t>
            </a:r>
          </a:p>
          <a:p>
            <a:pPr marL="266700" indent="-266700"/>
            <a:r>
              <a:rPr lang="cs-CZ" sz="1600" dirty="0" smtClean="0"/>
              <a:t>těžko je na PEF vypsána disertační práce na výzkum v oblasti dermatologie, tj. projekt nejspíš nebude podporovat kvalifikační práci řešitele;</a:t>
            </a:r>
          </a:p>
          <a:p>
            <a:pPr marL="266700" indent="-266700"/>
            <a:r>
              <a:rPr lang="cs-CZ" sz="1600" dirty="0" smtClean="0"/>
              <a:t>v týmu nebude nikdo, kdo by byl expertem v oblasti dermatologie (nelze přizvat externistu), tj</a:t>
            </a:r>
            <a:r>
              <a:rPr lang="cs-CZ" sz="1600" dirty="0" smtClean="0"/>
              <a:t>. srážky budou v oblasti rolí členů týmu a asi i předchozích publikací;</a:t>
            </a:r>
          </a:p>
          <a:p>
            <a:pPr marL="266700" indent="-266700"/>
            <a:r>
              <a:rPr lang="cs-CZ" sz="1600" dirty="0" smtClean="0"/>
              <a:t>atd.</a:t>
            </a:r>
          </a:p>
          <a:p>
            <a:pPr marL="0" indent="0">
              <a:buNone/>
            </a:pPr>
            <a:r>
              <a:rPr lang="cs-CZ" sz="1600" dirty="0" smtClean="0"/>
              <a:t>Lze doporučit jinou grantovou soutěž, buď CIGA, pokud </a:t>
            </a:r>
            <a:r>
              <a:rPr lang="cs-CZ" sz="1600" dirty="0" smtClean="0"/>
              <a:t>je </a:t>
            </a:r>
            <a:r>
              <a:rPr lang="cs-CZ" sz="1600" dirty="0" smtClean="0"/>
              <a:t>třeba na FAPPZ pracoviště, které by se tímto zabývalo, nebo GA ČR, pokud je plánována spolupráce různých institucí.</a:t>
            </a:r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000" dirty="0" smtClean="0"/>
              <a:t>Jsem hlavním řešitelem dvouletého projektu IGA z roku 2013, tj. letos dobíhá druhý rok řešení. Mohu si podat další projekt jako hlavní řešitel? </a:t>
            </a:r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smtClean="0"/>
              <a:t>Ano, můžete, účast v projektech z minulosti vás nijak nelimituje v soutěži roku 2014, tedy pokud vám nebyla uložena sankce zákazu účasti v soutěži IGA 2014 z důvodu nesplnění minulých projektů. 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Jen zvažte, zda na řešení dalších projektů máte dostatečnou kapacitu a zda dokážete v daném čase vytvořit všechny plánované výstupy všech projektů s tím, že dedikace publikací k více projektům IGA jsou zakázány. </a:t>
            </a:r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000" dirty="0" smtClean="0"/>
              <a:t>Jak zjistím, zda je zamýšlené složení řešitelského kolektivu v souladu podmínkami výzvy a pravidel IGA? </a:t>
            </a:r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smtClean="0"/>
              <a:t>Situaci včas konzultujte s členem komise IGA z vaší katedry, případně s předsedou komise IGA. Různých nestandardních situací opravdu může nastat celá řada, vždy je třeba individuální posouzení.</a:t>
            </a:r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Grantová komise vyžaduje uvést odhad bodové hodnoty publikačního plánu. Jak postupovat v případě, že je v metodice RV uveden pro danou kategorii relativně široký interval bodů, které publikace může získat? Kde najdu metodiku?  </a:t>
            </a:r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smtClean="0"/>
              <a:t>Pro potřeby výpočtu použijte metodiku, která je k dispozici na stránkách Rady pro výzkum, vývoj </a:t>
            </a:r>
            <a:r>
              <a:rPr lang="cs-CZ" sz="1600" dirty="0" smtClean="0"/>
              <a:t>a inovace: </a:t>
            </a:r>
            <a:r>
              <a:rPr lang="cs-CZ" sz="1600" dirty="0" smtClean="0">
                <a:hlinkClick r:id="rId2"/>
              </a:rPr>
              <a:t>http://</a:t>
            </a:r>
            <a:r>
              <a:rPr lang="cs-CZ" sz="1600" dirty="0" smtClean="0">
                <a:hlinkClick r:id="rId2"/>
              </a:rPr>
              <a:t>www.</a:t>
            </a:r>
            <a:r>
              <a:rPr lang="cs-CZ" sz="1600" dirty="0" err="1" smtClean="0">
                <a:hlinkClick r:id="rId2"/>
              </a:rPr>
              <a:t>vyzkum.cz</a:t>
            </a:r>
            <a:r>
              <a:rPr lang="cs-CZ" sz="1600" dirty="0" smtClean="0">
                <a:hlinkClick r:id="rId2"/>
              </a:rPr>
              <a:t>/</a:t>
            </a:r>
            <a:r>
              <a:rPr lang="cs-CZ" sz="1600" dirty="0" err="1" smtClean="0">
                <a:hlinkClick r:id="rId2"/>
              </a:rPr>
              <a:t>FrontClanek.aspx</a:t>
            </a:r>
            <a:r>
              <a:rPr lang="cs-CZ" sz="1600" dirty="0" smtClean="0">
                <a:hlinkClick r:id="rId2"/>
              </a:rPr>
              <a:t>?</a:t>
            </a:r>
            <a:r>
              <a:rPr lang="cs-CZ" sz="1600" dirty="0" err="1" smtClean="0">
                <a:hlinkClick r:id="rId2"/>
              </a:rPr>
              <a:t>idsekce</a:t>
            </a:r>
            <a:r>
              <a:rPr lang="cs-CZ" sz="1600" dirty="0" smtClean="0">
                <a:hlinkClick r:id="rId2"/>
              </a:rPr>
              <a:t>=685899</a:t>
            </a: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Pro výpočty použijte </a:t>
            </a:r>
            <a:r>
              <a:rPr lang="cs-CZ" sz="1600" b="1" dirty="0" smtClean="0"/>
              <a:t>tabulku 1.2</a:t>
            </a:r>
            <a:r>
              <a:rPr lang="cs-CZ" sz="1600" dirty="0" smtClean="0"/>
              <a:t>, ta je platná pro rok 2014 a další roky. Najdete ji na str. 30 (je součástí Přílohy 1) . 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Pokud jsou u některé kategorie uvedeny intervaly (např. </a:t>
            </a:r>
            <a:r>
              <a:rPr lang="cs-CZ" sz="1600" dirty="0" err="1" smtClean="0"/>
              <a:t>Jsc</a:t>
            </a:r>
            <a:r>
              <a:rPr lang="cs-CZ" sz="1600" dirty="0" smtClean="0"/>
              <a:t> </a:t>
            </a:r>
            <a:r>
              <a:rPr lang="cs-CZ" sz="1600" dirty="0" smtClean="0">
                <a:sym typeface="Symbol"/>
              </a:rPr>
              <a:t> </a:t>
            </a:r>
            <a:r>
              <a:rPr lang="en-US" sz="1600" dirty="0" smtClean="0">
                <a:sym typeface="Symbol"/>
              </a:rPr>
              <a:t>&lt;</a:t>
            </a:r>
            <a:r>
              <a:rPr lang="cs-CZ" sz="1600" dirty="0" smtClean="0">
                <a:sym typeface="Symbol"/>
              </a:rPr>
              <a:t>10; 305</a:t>
            </a:r>
            <a:r>
              <a:rPr lang="en-US" sz="1600" dirty="0" smtClean="0">
                <a:sym typeface="Symbol"/>
              </a:rPr>
              <a:t>&gt;</a:t>
            </a:r>
            <a:r>
              <a:rPr lang="cs-CZ" sz="1600" dirty="0" smtClean="0">
                <a:sym typeface="Symbol"/>
              </a:rPr>
              <a:t>), použijte </a:t>
            </a:r>
            <a:r>
              <a:rPr lang="cs-CZ" sz="1600" b="1" dirty="0" smtClean="0">
                <a:sym typeface="Symbol"/>
              </a:rPr>
              <a:t>dolní mez </a:t>
            </a:r>
            <a:r>
              <a:rPr lang="cs-CZ" sz="1600" dirty="0" smtClean="0">
                <a:sym typeface="Symbol"/>
              </a:rPr>
              <a:t>intervalu.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V případě, že náš projekt bude podpořen, bychom uvítali podobný seminář k problematice realizace projektu, finančního řízení, apod. Plánuje se taková akce?  </a:t>
            </a:r>
            <a:endParaRPr lang="cs-CZ" sz="20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 smtClean="0"/>
              <a:t>Ano, pro úspěšné žadatele komise IGA zorganizuje seminář, který se bude věnovat výše uvedeným aspektům řešení projektu. Seminář se uskuteční v první polovině dubna, úspěšní žadatelé na něj budou pozváni e-mailem. </a:t>
            </a:r>
            <a:endParaRPr lang="cs-CZ" sz="1800" dirty="0" smtClean="0">
              <a:sym typeface="Symbo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F_A1_CZ">
  <a:themeElements>
    <a:clrScheme name="Vlastní 9">
      <a:dk1>
        <a:srgbClr val="B62B34"/>
      </a:dk1>
      <a:lt1>
        <a:sysClr val="window" lastClr="FFFFFF"/>
      </a:lt1>
      <a:dk2>
        <a:srgbClr val="FF7C80"/>
      </a:dk2>
      <a:lt2>
        <a:srgbClr val="EEECE1"/>
      </a:lt2>
      <a:accent1>
        <a:srgbClr val="5F0060"/>
      </a:accent1>
      <a:accent2>
        <a:srgbClr val="CF3F6C"/>
      </a:accent2>
      <a:accent3>
        <a:srgbClr val="FFB0B2"/>
      </a:accent3>
      <a:accent4>
        <a:srgbClr val="BD0005"/>
      </a:accent4>
      <a:accent5>
        <a:srgbClr val="5E0002"/>
      </a:accent5>
      <a:accent6>
        <a:srgbClr val="CC7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bsahové stránky">
  <a:themeElements>
    <a:clrScheme name="Vlastní 8">
      <a:dk1>
        <a:srgbClr val="000000"/>
      </a:dk1>
      <a:lt1>
        <a:sysClr val="window" lastClr="FFFFFF"/>
      </a:lt1>
      <a:dk2>
        <a:srgbClr val="FF7C80"/>
      </a:dk2>
      <a:lt2>
        <a:srgbClr val="EEECE1"/>
      </a:lt2>
      <a:accent1>
        <a:srgbClr val="5F0060"/>
      </a:accent1>
      <a:accent2>
        <a:srgbClr val="CF3F6C"/>
      </a:accent2>
      <a:accent3>
        <a:srgbClr val="FFB0B2"/>
      </a:accent3>
      <a:accent4>
        <a:srgbClr val="BD0005"/>
      </a:accent4>
      <a:accent5>
        <a:srgbClr val="5E0002"/>
      </a:accent5>
      <a:accent6>
        <a:srgbClr val="CC7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PEF_A1_CZ</Template>
  <TotalTime>110</TotalTime>
  <Words>700</Words>
  <Application>Microsoft Office PowerPoint</Application>
  <PresentationFormat>Předvádění na obrazovce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PEF_A1_CZ</vt:lpstr>
      <vt:lpstr>Obsahové stránky</vt:lpstr>
      <vt:lpstr>Odpovědi na otázky ze semináře pro žadatele</vt:lpstr>
      <vt:lpstr>Obsah</vt:lpstr>
      <vt:lpstr>Co znamená „mít článek přijatý do recenzního řízení časopisu“ jako kritérium úspěšného řešení projektu?  </vt:lpstr>
      <vt:lpstr>Chci dělat výzkum v oblasti dermatologie, počítám s využitím statistických metod. Je takový projekt v souladu s výzkumným zaměřením PEF? Lze ho vůbec podat? </vt:lpstr>
      <vt:lpstr>Jsem hlavním řešitelem dvouletého projektu IGA z roku 2013, tj. letos dobíhá druhý rok řešení. Mohu si podat další projekt jako hlavní řešitel? </vt:lpstr>
      <vt:lpstr>Jak zjistím, zda je zamýšlené složení řešitelského kolektivu v souladu podmínkami výzvy a pravidel IGA? </vt:lpstr>
      <vt:lpstr>Grantová komise vyžaduje uvést odhad bodové hodnoty publikačního plánu. Jak postupovat v případě, že je v metodice RV uveden pro danou kategorii relativně široký interval bodů, které publikace může získat? Kde najdu metodiku?  </vt:lpstr>
      <vt:lpstr>V případě, že náš projekt bude podpořen, bychom uvítali podobný seminář k problematice realizace projektu, finančního řízení, apod. Plánuje se taková akce?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Odpovědi na otázky ze semináře pro žadatele</dc:title>
  <dc:creator>Milan Houška</dc:creator>
  <cp:lastModifiedBy>Milan Houška</cp:lastModifiedBy>
  <cp:revision>13</cp:revision>
  <dcterms:created xsi:type="dcterms:W3CDTF">2014-02-14T04:46:33Z</dcterms:created>
  <dcterms:modified xsi:type="dcterms:W3CDTF">2014-02-14T06:36:34Z</dcterms:modified>
</cp:coreProperties>
</file>