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6"/>
  </p:notesMasterIdLst>
  <p:sldIdLst>
    <p:sldId id="256" r:id="rId3"/>
    <p:sldId id="270" r:id="rId4"/>
    <p:sldId id="257" r:id="rId5"/>
    <p:sldId id="258" r:id="rId6"/>
    <p:sldId id="266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86800" autoAdjust="0"/>
  </p:normalViewPr>
  <p:slideViewPr>
    <p:cSldViewPr>
      <p:cViewPr>
        <p:scale>
          <a:sx n="75" d="100"/>
          <a:sy n="75" d="100"/>
        </p:scale>
        <p:origin x="-2604" y="-9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2A3DF-1B0E-4CA7-9880-CD5BA0807E4E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FE2F3-67F3-4432-9D26-C90931F0BB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FE2F3-67F3-4432-9D26-C90931F0BBB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FE2F3-67F3-4432-9D26-C90931F0BBB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FE2F3-67F3-4432-9D26-C90931F0BBB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FE2F3-67F3-4432-9D26-C90931F0BBB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FE2F3-67F3-4432-9D26-C90931F0BBB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FE2F3-67F3-4432-9D26-C90931F0BBB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FE2F3-67F3-4432-9D26-C90931F0BBB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tránka prezent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4941168"/>
            <a:ext cx="7918648" cy="720079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2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043608" y="5661248"/>
            <a:ext cx="6800800" cy="43204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Příjmení Jméno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3008313" cy="10801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492896"/>
            <a:ext cx="3008313" cy="363326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0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1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95049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340768"/>
            <a:ext cx="5486400" cy="3600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504458"/>
            <a:ext cx="5486400" cy="7328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0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1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72008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60848"/>
            <a:ext cx="8229600" cy="4176464"/>
          </a:xfrm>
        </p:spPr>
        <p:txBody>
          <a:bodyPr vert="eaVert"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9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0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412776"/>
            <a:ext cx="2057400" cy="4713387"/>
          </a:xfrm>
        </p:spPr>
        <p:txBody>
          <a:bodyPr vert="eaVert"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12776"/>
            <a:ext cx="6019800" cy="471338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8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0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ěk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043608" y="4941168"/>
            <a:ext cx="7918648" cy="11521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3200" b="1"/>
            </a:lvl1pPr>
          </a:lstStyle>
          <a:p>
            <a:r>
              <a:rPr lang="cs-CZ" dirty="0" smtClean="0"/>
              <a:t>Poděkování / Kontakt …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648072"/>
          </a:xfrm>
        </p:spPr>
        <p:txBody>
          <a:bodyPr>
            <a:normAutofit/>
          </a:bodyPr>
          <a:lstStyle>
            <a:lvl1pPr algn="l">
              <a:defRPr sz="28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10445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8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8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1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9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0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864096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960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960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0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1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648072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997150"/>
            <a:ext cx="4040188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636912"/>
            <a:ext cx="4040188" cy="359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997150"/>
            <a:ext cx="4041775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636912"/>
            <a:ext cx="4041775" cy="36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2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8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9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7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8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811882" y="4941168"/>
            <a:ext cx="8316416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348880"/>
            <a:ext cx="8229600" cy="3816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Seminář pro žadatele – výzva IGA 2014</a:t>
            </a:r>
            <a:endParaRPr lang="cs-CZ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Komise IGA PEF ČZU v Praze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Hodnotící kritéria (3)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4847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cs-CZ" sz="2800" dirty="0" smtClean="0"/>
              <a:t>5. </a:t>
            </a:r>
            <a:r>
              <a:rPr lang="cs-CZ" sz="2800" dirty="0" smtClean="0"/>
              <a:t>Publikační </a:t>
            </a:r>
            <a:r>
              <a:rPr lang="cs-CZ" sz="2800" dirty="0" smtClean="0"/>
              <a:t>výstupy </a:t>
            </a:r>
            <a:r>
              <a:rPr lang="cs-CZ" sz="2800" dirty="0" smtClean="0"/>
              <a:t>projektu (max. 15 bodů)</a:t>
            </a:r>
          </a:p>
          <a:p>
            <a:pPr marL="514350" indent="-514350">
              <a:buNone/>
            </a:pPr>
            <a:r>
              <a:rPr lang="cs-CZ" sz="2400" dirty="0" smtClean="0"/>
              <a:t>	5.1. Rozbor publikačních příležitostí (max. 5 bodů)</a:t>
            </a:r>
          </a:p>
          <a:p>
            <a:pPr marL="514350" indent="-514350">
              <a:buNone/>
            </a:pPr>
            <a:r>
              <a:rPr lang="cs-CZ" sz="2400" dirty="0" smtClean="0"/>
              <a:t>	5.2. Reálnost dosažení plánovaných výstupů(max. 10 bodů)</a:t>
            </a:r>
          </a:p>
          <a:p>
            <a:pPr marL="514350" indent="-514350">
              <a:buNone/>
            </a:pPr>
            <a:r>
              <a:rPr lang="cs-CZ" sz="2800" dirty="0" smtClean="0"/>
              <a:t>6. Rozpočet a efektivnost projektu (max. 20 bodů)</a:t>
            </a:r>
          </a:p>
          <a:p>
            <a:pPr marL="514350" indent="-514350">
              <a:buNone/>
            </a:pPr>
            <a:r>
              <a:rPr lang="cs-CZ" sz="2800" dirty="0" smtClean="0"/>
              <a:t>	</a:t>
            </a:r>
            <a:r>
              <a:rPr lang="cs-CZ" sz="2400" dirty="0" smtClean="0"/>
              <a:t>6.1. Zdůvodnění rozpočtu (max. 10 bodů)</a:t>
            </a:r>
          </a:p>
          <a:p>
            <a:pPr marL="514350" indent="-514350">
              <a:buNone/>
            </a:pPr>
            <a:r>
              <a:rPr lang="cs-CZ" sz="2400" dirty="0" smtClean="0"/>
              <a:t>	6.2. Efektivnost projektu (max. 10 bodů)</a:t>
            </a:r>
          </a:p>
          <a:p>
            <a:pPr marL="514350" indent="-514350">
              <a:buNone/>
            </a:pPr>
            <a:r>
              <a:rPr lang="cs-CZ" sz="24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Závěrečný komentář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032448"/>
          </a:xfrm>
        </p:spPr>
        <p:txBody>
          <a:bodyPr>
            <a:normAutofit/>
          </a:bodyPr>
          <a:lstStyle/>
          <a:p>
            <a:r>
              <a:rPr lang="cs-CZ" sz="2800" dirty="0" smtClean="0"/>
              <a:t>Silné stránky projektu</a:t>
            </a:r>
          </a:p>
          <a:p>
            <a:r>
              <a:rPr lang="cs-CZ" sz="2800" dirty="0" smtClean="0"/>
              <a:t>Slabé stránky projektu</a:t>
            </a:r>
          </a:p>
          <a:p>
            <a:r>
              <a:rPr lang="cs-CZ" sz="2800" dirty="0" smtClean="0"/>
              <a:t>Doporučení / nedoporučení financování projektu</a:t>
            </a:r>
          </a:p>
          <a:p>
            <a:r>
              <a:rPr lang="cs-CZ" sz="2800" dirty="0" smtClean="0"/>
              <a:t>Stanovené podmínky realizace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Vyplňování projektové žádosti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032448"/>
          </a:xfrm>
        </p:spPr>
        <p:txBody>
          <a:bodyPr>
            <a:normAutofit/>
          </a:bodyPr>
          <a:lstStyle/>
          <a:p>
            <a:r>
              <a:rPr lang="cs-CZ" sz="2800" dirty="0" smtClean="0"/>
              <a:t>Viz průchod aplikací</a:t>
            </a:r>
          </a:p>
          <a:p>
            <a:r>
              <a:rPr lang="cs-CZ" sz="2800" dirty="0" smtClean="0"/>
              <a:t>Vytvořena nápověda k jednotlivým záložkám žádosti, využívejte ji</a:t>
            </a: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Otázky, diskuse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648072"/>
          </a:xfrm>
        </p:spPr>
        <p:txBody>
          <a:bodyPr/>
          <a:lstStyle/>
          <a:p>
            <a:r>
              <a:rPr lang="cs-CZ" dirty="0" smtClean="0"/>
              <a:t>Členové komise IGA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4847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cs-CZ" sz="2000" b="1" dirty="0" smtClean="0"/>
              <a:t>doc. Ing. Lucie Severová, Ph.D. (KET)</a:t>
            </a:r>
          </a:p>
          <a:p>
            <a:pPr>
              <a:lnSpc>
                <a:spcPct val="120000"/>
              </a:lnSpc>
            </a:pPr>
            <a:r>
              <a:rPr lang="cs-CZ" sz="2000" b="1" dirty="0" smtClean="0"/>
              <a:t>doc. Ing. Lukáš Čechura, Ph.D. (KE)</a:t>
            </a:r>
          </a:p>
          <a:p>
            <a:pPr>
              <a:lnSpc>
                <a:spcPct val="120000"/>
              </a:lnSpc>
            </a:pPr>
            <a:r>
              <a:rPr lang="cs-CZ" sz="2000" b="1" dirty="0" smtClean="0"/>
              <a:t>doc. Mgr. Helena Hudečková, CSc. (KHV)</a:t>
            </a:r>
          </a:p>
          <a:p>
            <a:pPr>
              <a:lnSpc>
                <a:spcPct val="120000"/>
              </a:lnSpc>
            </a:pPr>
            <a:r>
              <a:rPr lang="cs-CZ" sz="2000" b="1" dirty="0" smtClean="0"/>
              <a:t>Ing. Jiří Brožek, Ph.D. (KII)</a:t>
            </a:r>
          </a:p>
          <a:p>
            <a:pPr>
              <a:lnSpc>
                <a:spcPct val="120000"/>
              </a:lnSpc>
            </a:pPr>
            <a:r>
              <a:rPr lang="cs-CZ" sz="2000" b="1" dirty="0" smtClean="0"/>
              <a:t>Ing. Jan </a:t>
            </a:r>
            <a:r>
              <a:rPr lang="cs-CZ" sz="2000" b="1" dirty="0" err="1" smtClean="0"/>
              <a:t>Jarolímek</a:t>
            </a:r>
            <a:r>
              <a:rPr lang="cs-CZ" sz="2000" b="1" dirty="0" smtClean="0"/>
              <a:t>, Ph.D. (KIT)</a:t>
            </a:r>
          </a:p>
          <a:p>
            <a:pPr>
              <a:lnSpc>
                <a:spcPct val="120000"/>
              </a:lnSpc>
            </a:pPr>
            <a:r>
              <a:rPr lang="cs-CZ" sz="2000" b="1" dirty="0" smtClean="0"/>
              <a:t>Ing. Petra </a:t>
            </a:r>
            <a:r>
              <a:rPr lang="cs-CZ" sz="2000" b="1" dirty="0" err="1" smtClean="0"/>
              <a:t>Šánová</a:t>
            </a:r>
            <a:r>
              <a:rPr lang="cs-CZ" sz="2000" b="1" dirty="0" smtClean="0"/>
              <a:t>, Ph.D.  (KOF)</a:t>
            </a:r>
          </a:p>
          <a:p>
            <a:pPr>
              <a:lnSpc>
                <a:spcPct val="120000"/>
              </a:lnSpc>
            </a:pPr>
            <a:r>
              <a:rPr lang="cs-CZ" sz="2000" b="1" dirty="0" smtClean="0"/>
              <a:t>doc. PhDr. Luděk Kolman, CSc. (</a:t>
            </a:r>
            <a:r>
              <a:rPr lang="cs-CZ" sz="2000" b="1" dirty="0" err="1" smtClean="0"/>
              <a:t>KPs</a:t>
            </a:r>
            <a:r>
              <a:rPr lang="cs-CZ" sz="2000" b="1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cs-CZ" sz="2000" b="1" dirty="0" smtClean="0"/>
              <a:t>Ing. Hana Urbancová, Ph.D. (KŘ)</a:t>
            </a:r>
          </a:p>
          <a:p>
            <a:pPr>
              <a:lnSpc>
                <a:spcPct val="120000"/>
              </a:lnSpc>
            </a:pPr>
            <a:r>
              <a:rPr lang="cs-CZ" sz="2000" b="1" dirty="0" smtClean="0"/>
              <a:t>Ing. Tomáš Hlavsa, Ph.D. (KS)</a:t>
            </a:r>
          </a:p>
          <a:p>
            <a:pPr>
              <a:lnSpc>
                <a:spcPct val="120000"/>
              </a:lnSpc>
            </a:pPr>
            <a:r>
              <a:rPr lang="cs-CZ" sz="2000" b="1" dirty="0" smtClean="0"/>
              <a:t>doc. Ing. Milan Houška, Ph.D. (KSI) – předseda komise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semináře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060848"/>
            <a:ext cx="8363272" cy="4104456"/>
          </a:xfrm>
        </p:spPr>
        <p:txBody>
          <a:bodyPr>
            <a:normAutofit/>
          </a:bodyPr>
          <a:lstStyle/>
          <a:p>
            <a:r>
              <a:rPr lang="cs-CZ" dirty="0" smtClean="0"/>
              <a:t>Harmonogram a principy grantové soutěže IGA</a:t>
            </a:r>
          </a:p>
          <a:p>
            <a:r>
              <a:rPr lang="cs-CZ" dirty="0" smtClean="0"/>
              <a:t>Nový Statut a pravidla IGA</a:t>
            </a:r>
          </a:p>
          <a:p>
            <a:r>
              <a:rPr lang="cs-CZ" dirty="0" smtClean="0"/>
              <a:t>Výzva k podávání projektů</a:t>
            </a:r>
          </a:p>
          <a:p>
            <a:r>
              <a:rPr lang="cs-CZ" dirty="0" smtClean="0"/>
              <a:t>Kritéria a způsob hodnocení projektů</a:t>
            </a:r>
          </a:p>
          <a:p>
            <a:r>
              <a:rPr lang="cs-CZ" dirty="0" smtClean="0"/>
              <a:t>Vyplňování projektové žádosti v aplikaci </a:t>
            </a:r>
            <a:r>
              <a:rPr lang="cs-CZ" dirty="0" err="1" smtClean="0"/>
              <a:t>ga.czu.cz</a:t>
            </a:r>
            <a:endParaRPr lang="cs-CZ" dirty="0" smtClean="0"/>
          </a:p>
          <a:p>
            <a:r>
              <a:rPr lang="cs-CZ" dirty="0" smtClean="0"/>
              <a:t>Otázky, diskuse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Harmonogram grantové soutěže IGA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10. února 2014 – Vyhlášení výzvy</a:t>
            </a:r>
          </a:p>
          <a:p>
            <a:r>
              <a:rPr lang="cs-CZ" dirty="0" smtClean="0"/>
              <a:t>13. února 2014 – Seminář pro žadatele</a:t>
            </a:r>
          </a:p>
          <a:p>
            <a:r>
              <a:rPr lang="cs-CZ" dirty="0" smtClean="0"/>
              <a:t>2. března 2014 – Uzávěrka přihlášek</a:t>
            </a:r>
          </a:p>
          <a:p>
            <a:r>
              <a:rPr lang="cs-CZ" dirty="0" smtClean="0"/>
              <a:t>16. března 2014 – Hodnocení projektů</a:t>
            </a:r>
          </a:p>
          <a:p>
            <a:r>
              <a:rPr lang="cs-CZ" dirty="0" smtClean="0"/>
              <a:t>18. března 2014 – Výběrová komise</a:t>
            </a:r>
          </a:p>
          <a:p>
            <a:r>
              <a:rPr lang="cs-CZ" dirty="0" smtClean="0"/>
              <a:t>do 28. března 2014 – Podpisy smluv s řešiteli</a:t>
            </a:r>
          </a:p>
          <a:p>
            <a:r>
              <a:rPr lang="cs-CZ" dirty="0" smtClean="0"/>
              <a:t>od 1. dubna 2014 – Realizace nových projektů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grantové soutěže IGA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Transparentnost</a:t>
            </a:r>
          </a:p>
          <a:p>
            <a:r>
              <a:rPr lang="cs-CZ" dirty="0" smtClean="0"/>
              <a:t>Rovné šance </a:t>
            </a:r>
          </a:p>
          <a:p>
            <a:r>
              <a:rPr lang="cs-CZ" dirty="0" smtClean="0"/>
              <a:t>Profesionalita </a:t>
            </a:r>
          </a:p>
          <a:p>
            <a:r>
              <a:rPr lang="cs-CZ" dirty="0" smtClean="0"/>
              <a:t>Výsledky</a:t>
            </a:r>
          </a:p>
          <a:p>
            <a:r>
              <a:rPr lang="cs-CZ" dirty="0" smtClean="0"/>
              <a:t>Motivace</a:t>
            </a:r>
          </a:p>
          <a:p>
            <a:r>
              <a:rPr lang="cs-CZ" dirty="0" smtClean="0"/>
              <a:t>Vzdělávání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Statut a pravidla IGA 2014 – nová ustanovení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Účast v projektech IGA – nově princip 1+1</a:t>
            </a:r>
          </a:p>
          <a:p>
            <a:r>
              <a:rPr lang="cs-CZ" sz="2800" dirty="0" smtClean="0"/>
              <a:t>Výhradní odpovědnost za řádné řešení projektu</a:t>
            </a:r>
          </a:p>
          <a:p>
            <a:r>
              <a:rPr lang="cs-CZ" sz="2800" dirty="0" smtClean="0"/>
              <a:t>Zveřejnění systému hodnocení současně s výzvou</a:t>
            </a:r>
          </a:p>
          <a:p>
            <a:r>
              <a:rPr lang="cs-CZ" sz="2800" dirty="0" smtClean="0"/>
              <a:t>Zásobník projektů</a:t>
            </a:r>
          </a:p>
          <a:p>
            <a:r>
              <a:rPr lang="cs-CZ" sz="2800" dirty="0" smtClean="0"/>
              <a:t>Smluvní vztah: řešitel – vedoucí katedry – děkan PEF</a:t>
            </a:r>
          </a:p>
          <a:p>
            <a:r>
              <a:rPr lang="cs-CZ" sz="2800" dirty="0" smtClean="0"/>
              <a:t>Požadavek na dosažení kvalitních publikací</a:t>
            </a:r>
          </a:p>
          <a:p>
            <a:r>
              <a:rPr lang="cs-CZ" sz="2800" dirty="0" smtClean="0"/>
              <a:t>Specifikace sankcí a mimořádných odměn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Výzva k podávání projektů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48472"/>
          </a:xfrm>
        </p:spPr>
        <p:txBody>
          <a:bodyPr>
            <a:normAutofit/>
          </a:bodyPr>
          <a:lstStyle/>
          <a:p>
            <a:r>
              <a:rPr lang="cs-CZ" sz="2800" dirty="0" smtClean="0"/>
              <a:t>Kategorie projektů (A, B), priority, nepřímé náklady</a:t>
            </a:r>
          </a:p>
          <a:p>
            <a:r>
              <a:rPr lang="cs-CZ" sz="2800" dirty="0" smtClean="0"/>
              <a:t>Řešitelský kolektiv</a:t>
            </a:r>
          </a:p>
          <a:p>
            <a:pPr lvl="1"/>
            <a:r>
              <a:rPr lang="cs-CZ" sz="2400" dirty="0" smtClean="0"/>
              <a:t>složení, student x akademický pracovník</a:t>
            </a:r>
          </a:p>
          <a:p>
            <a:pPr lvl="1"/>
            <a:r>
              <a:rPr lang="cs-CZ" sz="2400" dirty="0" smtClean="0"/>
              <a:t>standardní doba studia (DSP, Mgr.)</a:t>
            </a:r>
          </a:p>
          <a:p>
            <a:r>
              <a:rPr lang="cs-CZ" sz="2800" dirty="0" smtClean="0"/>
              <a:t>Hodnocení projektových žádostí</a:t>
            </a:r>
          </a:p>
          <a:p>
            <a:pPr lvl="1"/>
            <a:r>
              <a:rPr lang="cs-CZ" sz="2400" dirty="0" smtClean="0"/>
              <a:t>eliminační kritérium: vědecký charakter projektu</a:t>
            </a:r>
          </a:p>
          <a:p>
            <a:pPr lvl="1"/>
            <a:r>
              <a:rPr lang="cs-CZ" sz="2400" dirty="0" smtClean="0"/>
              <a:t>hodnotící kritéria: </a:t>
            </a:r>
          </a:p>
          <a:p>
            <a:pPr lvl="2"/>
            <a:r>
              <a:rPr lang="cs-CZ" sz="2400" dirty="0" smtClean="0"/>
              <a:t>max. 100 bodů</a:t>
            </a:r>
          </a:p>
          <a:p>
            <a:pPr lvl="2"/>
            <a:r>
              <a:rPr lang="cs-CZ" sz="2400" dirty="0" smtClean="0"/>
              <a:t>při zisku méně než 60 bodů projekt nelze podpořit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Hodnotící kritéria (1)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4847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cs-CZ" sz="2800" dirty="0" smtClean="0"/>
              <a:t>1. Projektový záměr (max. 20 bodů)</a:t>
            </a:r>
          </a:p>
          <a:p>
            <a:pPr marL="514350" indent="-514350">
              <a:buNone/>
            </a:pPr>
            <a:r>
              <a:rPr lang="cs-CZ" sz="2400" dirty="0" smtClean="0"/>
              <a:t>	1.1. Smysluplnost projektového záměru (max. 5 bodů)</a:t>
            </a:r>
          </a:p>
          <a:p>
            <a:pPr marL="514350" indent="-514350">
              <a:buNone/>
            </a:pPr>
            <a:r>
              <a:rPr lang="cs-CZ" sz="2400" dirty="0" smtClean="0"/>
              <a:t>	1.2. Současný stav řešené problematiky (max. 10 bodů)</a:t>
            </a:r>
          </a:p>
          <a:p>
            <a:pPr marL="514350" indent="-514350">
              <a:buNone/>
            </a:pPr>
            <a:r>
              <a:rPr lang="cs-CZ" sz="2400" dirty="0" smtClean="0"/>
              <a:t>	1.3. Identifikace nedostatků současného stavu (max. 5 bodů)</a:t>
            </a:r>
          </a:p>
          <a:p>
            <a:pPr marL="514350" indent="-514350">
              <a:buNone/>
            </a:pPr>
            <a:r>
              <a:rPr lang="cs-CZ" sz="2800" dirty="0" smtClean="0"/>
              <a:t>2. Cíle a přínosy projektu (max. 15 bodů)</a:t>
            </a:r>
          </a:p>
          <a:p>
            <a:pPr marL="514350" indent="-514350">
              <a:buNone/>
            </a:pPr>
            <a:r>
              <a:rPr lang="cs-CZ" sz="2800" dirty="0" smtClean="0"/>
              <a:t>	</a:t>
            </a:r>
            <a:r>
              <a:rPr lang="cs-CZ" sz="2400" dirty="0" smtClean="0"/>
              <a:t>2.1. Vymezení cílů projektu (max. 5 bodů)</a:t>
            </a:r>
          </a:p>
          <a:p>
            <a:pPr marL="514350" indent="-514350">
              <a:buNone/>
            </a:pPr>
            <a:r>
              <a:rPr lang="cs-CZ" sz="2400" dirty="0" smtClean="0"/>
              <a:t>	2.2. Přínosy pro teorii a praxi (max. 5 bodů)</a:t>
            </a:r>
          </a:p>
          <a:p>
            <a:pPr marL="514350" indent="-514350">
              <a:buNone/>
            </a:pPr>
            <a:r>
              <a:rPr lang="cs-CZ" sz="2400" dirty="0" smtClean="0"/>
              <a:t>	2.3. Přínosy pro kvalifikační práce řešitelů (max. 5 bodů)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Hodnotící kritéria (2)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4847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cs-CZ" sz="2800" dirty="0" smtClean="0"/>
              <a:t>3. Metodika a harmonogram projektu (max. 20 bodů)</a:t>
            </a:r>
          </a:p>
          <a:p>
            <a:pPr marL="514350" indent="-514350">
              <a:buNone/>
            </a:pPr>
            <a:r>
              <a:rPr lang="cs-CZ" sz="2400" dirty="0" smtClean="0"/>
              <a:t>	3.1. Metodický postup projektu (max. 10 bodů)</a:t>
            </a:r>
          </a:p>
          <a:p>
            <a:pPr marL="514350" indent="-514350">
              <a:buNone/>
            </a:pPr>
            <a:r>
              <a:rPr lang="cs-CZ" sz="2400" dirty="0" smtClean="0"/>
              <a:t>	3.2. Harmonogram projektu (max. 5 bodů)</a:t>
            </a:r>
          </a:p>
          <a:p>
            <a:pPr marL="514350" indent="-514350">
              <a:buNone/>
            </a:pPr>
            <a:r>
              <a:rPr lang="cs-CZ" sz="2400" dirty="0" smtClean="0"/>
              <a:t>	3.3. Formální stránka projektu (max. 5 bodů)</a:t>
            </a:r>
          </a:p>
          <a:p>
            <a:pPr marL="514350" indent="-514350">
              <a:buNone/>
            </a:pPr>
            <a:r>
              <a:rPr lang="cs-CZ" sz="2800" dirty="0" smtClean="0"/>
              <a:t>4. Řešitelský kolektiv (max. 10 bodů)</a:t>
            </a:r>
          </a:p>
          <a:p>
            <a:pPr marL="514350" indent="-514350">
              <a:buNone/>
            </a:pPr>
            <a:r>
              <a:rPr lang="cs-CZ" sz="2800" dirty="0" smtClean="0"/>
              <a:t>	</a:t>
            </a:r>
            <a:r>
              <a:rPr lang="cs-CZ" sz="2400" dirty="0" smtClean="0"/>
              <a:t>4.1. Role členů řešitelského kolektivu (max. 5 bodů)</a:t>
            </a:r>
          </a:p>
          <a:p>
            <a:pPr marL="514350" indent="-514350">
              <a:buNone/>
            </a:pPr>
            <a:r>
              <a:rPr lang="cs-CZ" sz="2400" dirty="0" smtClean="0"/>
              <a:t>	4.2. Publikační činnost kolektivu (max. 5 bodů)</a:t>
            </a:r>
          </a:p>
          <a:p>
            <a:pPr marL="514350" indent="-514350">
              <a:buNone/>
            </a:pPr>
            <a:r>
              <a:rPr lang="cs-CZ" sz="24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F_A1_CZ">
  <a:themeElements>
    <a:clrScheme name="Vlastní 9">
      <a:dk1>
        <a:srgbClr val="B62B34"/>
      </a:dk1>
      <a:lt1>
        <a:sysClr val="window" lastClr="FFFFFF"/>
      </a:lt1>
      <a:dk2>
        <a:srgbClr val="FF7C80"/>
      </a:dk2>
      <a:lt2>
        <a:srgbClr val="EEECE1"/>
      </a:lt2>
      <a:accent1>
        <a:srgbClr val="5F0060"/>
      </a:accent1>
      <a:accent2>
        <a:srgbClr val="CF3F6C"/>
      </a:accent2>
      <a:accent3>
        <a:srgbClr val="FFB0B2"/>
      </a:accent3>
      <a:accent4>
        <a:srgbClr val="BD0005"/>
      </a:accent4>
      <a:accent5>
        <a:srgbClr val="5E0002"/>
      </a:accent5>
      <a:accent6>
        <a:srgbClr val="CC7299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bsahové stránky">
  <a:themeElements>
    <a:clrScheme name="Vlastní 8">
      <a:dk1>
        <a:srgbClr val="000000"/>
      </a:dk1>
      <a:lt1>
        <a:sysClr val="window" lastClr="FFFFFF"/>
      </a:lt1>
      <a:dk2>
        <a:srgbClr val="FF7C80"/>
      </a:dk2>
      <a:lt2>
        <a:srgbClr val="EEECE1"/>
      </a:lt2>
      <a:accent1>
        <a:srgbClr val="5F0060"/>
      </a:accent1>
      <a:accent2>
        <a:srgbClr val="CF3F6C"/>
      </a:accent2>
      <a:accent3>
        <a:srgbClr val="FFB0B2"/>
      </a:accent3>
      <a:accent4>
        <a:srgbClr val="BD0005"/>
      </a:accent4>
      <a:accent5>
        <a:srgbClr val="5E0002"/>
      </a:accent5>
      <a:accent6>
        <a:srgbClr val="CC7299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PEF_A1_CZ</Template>
  <TotalTime>319</TotalTime>
  <Words>425</Words>
  <Application>Microsoft Office PowerPoint</Application>
  <PresentationFormat>Předvádění na obrazovce (4:3)</PresentationFormat>
  <Paragraphs>95</Paragraphs>
  <Slides>13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PEF_A1_CZ</vt:lpstr>
      <vt:lpstr>Obsahové stránky</vt:lpstr>
      <vt:lpstr>Seminář pro žadatele – výzva IGA 2014</vt:lpstr>
      <vt:lpstr>Členové komise IGA</vt:lpstr>
      <vt:lpstr>Program semináře</vt:lpstr>
      <vt:lpstr>Harmonogram grantové soutěže IGA</vt:lpstr>
      <vt:lpstr>Principy grantové soutěže IGA</vt:lpstr>
      <vt:lpstr>Statut a pravidla IGA 2014 – nová ustanovení</vt:lpstr>
      <vt:lpstr>Výzva k podávání projektů</vt:lpstr>
      <vt:lpstr>Hodnotící kritéria (1)</vt:lpstr>
      <vt:lpstr>Hodnotící kritéria (2)</vt:lpstr>
      <vt:lpstr>Hodnotící kritéria (3)</vt:lpstr>
      <vt:lpstr>Závěrečný komentář</vt:lpstr>
      <vt:lpstr>Vyplňování projektové žádosti</vt:lpstr>
      <vt:lpstr>Otázky, diskuse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pro žadatele – výzva IGA 2014</dc:title>
  <dc:creator>houska</dc:creator>
  <cp:lastModifiedBy>Milan Houška</cp:lastModifiedBy>
  <cp:revision>37</cp:revision>
  <dcterms:created xsi:type="dcterms:W3CDTF">2014-02-07T19:25:22Z</dcterms:created>
  <dcterms:modified xsi:type="dcterms:W3CDTF">2014-02-14T04:46:18Z</dcterms:modified>
</cp:coreProperties>
</file>