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60" r:id="rId6"/>
    <p:sldId id="265" r:id="rId7"/>
    <p:sldId id="266" r:id="rId8"/>
    <p:sldId id="264" r:id="rId9"/>
    <p:sldId id="268" r:id="rId10"/>
    <p:sldId id="267" r:id="rId11"/>
    <p:sldId id="269" r:id="rId12"/>
    <p:sldId id="259" r:id="rId13"/>
  </p:sldIdLst>
  <p:sldSz cx="18288000" cy="10287000"/>
  <p:notesSz cx="6797675" cy="9926638"/>
  <p:defaultTextStyle>
    <a:defPPr>
      <a:defRPr lang="cs-CZ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C0F"/>
    <a:srgbClr val="9B0000"/>
    <a:srgbClr val="F04123"/>
    <a:srgbClr val="F7A000"/>
    <a:srgbClr val="FFFFFF"/>
    <a:srgbClr val="73BE46"/>
    <a:srgbClr val="74B230"/>
    <a:srgbClr val="28642D"/>
    <a:srgbClr val="003719"/>
    <a:srgbClr val="647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 autoAdjust="0"/>
  </p:normalViewPr>
  <p:slideViewPr>
    <p:cSldViewPr snapToGrid="0">
      <p:cViewPr varScale="1">
        <p:scale>
          <a:sx n="54" d="100"/>
          <a:sy n="54" d="100"/>
        </p:scale>
        <p:origin x="138" y="5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8" d="100"/>
          <a:sy n="108" d="100"/>
        </p:scale>
        <p:origin x="5250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C212994-D54A-43A3-B9C3-E1A7746EA4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A320EE-02CC-47D9-8EBF-35F6DA5E84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C12D-995C-4CE2-B7E9-F2AF6EAEF7B3}" type="datetimeFigureOut">
              <a:rPr lang="cs-CZ" smtClean="0"/>
              <a:t>04.12.2025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C91342-6732-45B6-A79D-518D44707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9E57E9-23DA-47DB-ADD0-7EE11B2917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E2A15-5B58-4B91-8D19-B67B50939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3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03AD6-614C-4B13-AA75-3193C707D39E}" type="datetimeFigureOut">
              <a:rPr lang="cs-CZ" smtClean="0"/>
              <a:t>04.12.2025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8A12-C138-49DA-8AA6-D12B63798F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06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 této stránky můžete vložit vlastní obrázek. Kliknutím na ikonku obrázku uprostřed slidu. Poté je nutné pomocí příkazu přenést objekt do pozadí dát obrázek zcela dozadu. Pak můžete editovat textová pole.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8A12-C138-49DA-8AA6-D12B63798F3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78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text 3">
            <a:extLst>
              <a:ext uri="{FF2B5EF4-FFF2-40B4-BE49-F238E27FC236}">
                <a16:creationId xmlns:a16="http://schemas.microsoft.com/office/drawing/2014/main" id="{3E1E80FF-CDE1-4659-A50D-18C8BA3734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755B8E-77DD-4F71-9CD0-611770504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7A3072F3-67BD-48D5-A6DA-38E4E24F7F23}" type="datetime3">
              <a:rPr lang="cs-CZ" smtClean="0"/>
              <a:pPr/>
              <a:t>04/12/25</a:t>
            </a:fld>
            <a:endParaRPr lang="en-US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24B457C-E1CC-4DF8-B068-F9E0D15995C0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380345-CCAE-425B-84AF-F7C4AF4F1F46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University Full </a:t>
            </a:r>
            <a:r>
              <a:rPr lang="cs-CZ" sz="3150" b="1" dirty="0" err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of</a:t>
            </a:r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 </a:t>
            </a:r>
            <a:r>
              <a:rPr lang="cs-CZ" sz="3150" b="1" dirty="0" err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Life</a:t>
            </a:r>
            <a:endParaRPr lang="cs-CZ" sz="3150" b="1" dirty="0">
              <a:solidFill>
                <a:schemeClr val="bg1"/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03BDD9C-B482-4C8C-BAAA-47D61575D20D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C80C0F"/>
                </a:solidFill>
                <a:latin typeface="+mn-lt"/>
                <a:cs typeface="Calibri" panose="020F0502020204030204" pitchFamily="34" charset="0"/>
              </a:rPr>
              <a:t>pef.czu.cz</a:t>
            </a:r>
            <a:endParaRPr lang="cs-CZ" sz="3600" dirty="0">
              <a:solidFill>
                <a:srgbClr val="C80C0F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1" name="Zástupný symbol pro text 4">
            <a:extLst>
              <a:ext uri="{FF2B5EF4-FFF2-40B4-BE49-F238E27FC236}">
                <a16:creationId xmlns:a16="http://schemas.microsoft.com/office/drawing/2014/main" id="{E690251E-0C52-4982-8171-60DC0B794B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obrázku 3">
            <a:extLst>
              <a:ext uri="{FF2B5EF4-FFF2-40B4-BE49-F238E27FC236}">
                <a16:creationId xmlns:a16="http://schemas.microsoft.com/office/drawing/2014/main" id="{81CEE838-8921-437D-853F-408EC4B07E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8001000"/>
          </a:xfrm>
          <a:prstGeom prst="rect">
            <a:avLst/>
          </a:prstGeom>
        </p:spPr>
        <p:txBody>
          <a:bodyPr lIns="180000" tIns="180000" rIns="180000" bIns="18000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 descr="Obsah obrázku text">
            <a:extLst>
              <a:ext uri="{FF2B5EF4-FFF2-40B4-BE49-F238E27FC236}">
                <a16:creationId xmlns:a16="http://schemas.microsoft.com/office/drawing/2014/main" id="{4DD6429E-0C2F-2727-F5EF-3DAD85DAF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" y="7830820"/>
            <a:ext cx="5926936" cy="19332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DEAA4FD-4262-72CC-8506-2BB573752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8100" y="2371725"/>
            <a:ext cx="105918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7183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7" y="1079998"/>
            <a:ext cx="16261266" cy="803542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DAEF491-0687-4FD2-AF4B-FC0348CAA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6" y="9193353"/>
            <a:ext cx="3205862" cy="1080000"/>
          </a:xfrm>
          <a:prstGeom prst="rect">
            <a:avLst/>
          </a:prstGeom>
        </p:spPr>
      </p:pic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2CC0A638-579A-43E4-96B4-3CF08EB81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2232" y="4348612"/>
            <a:ext cx="15111664" cy="2880000"/>
          </a:xfrm>
          <a:prstGeom prst="rect">
            <a:avLst/>
          </a:prstGeom>
          <a:solidFill>
            <a:schemeClr val="bg1"/>
          </a:solidFill>
          <a:effectLst/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tx1"/>
                </a:solidFill>
                <a:effectLst/>
                <a:latin typeface="+mn-lt"/>
                <a:ea typeface="Roboto Black" panose="02000000000000000000" pitchFamily="2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2026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8E8F7AB6-976A-4CB0-A0AE-8B783479B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6" y="1087199"/>
            <a:ext cx="16275600" cy="81108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pro text 3">
            <a:extLst>
              <a:ext uri="{FF2B5EF4-FFF2-40B4-BE49-F238E27FC236}">
                <a16:creationId xmlns:a16="http://schemas.microsoft.com/office/drawing/2014/main" id="{A6D9A389-F059-4682-BB5E-006EEEC6D2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8DD67A-2BC1-496B-AEA6-A213D1E440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6" y="9193353"/>
            <a:ext cx="320586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793D0-309B-40EC-A585-1DA5E9501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461FE-AADE-4936-BB3A-2C77A4C30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C00DD73C-FAD0-4F3F-B43B-FEB6D7834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C80C0F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ED13C98-A460-4EE5-BFBB-681BBDA81D3B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Česká zemědělská univerzita v Praze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2B2C2CE-4580-48E9-9D76-D7AE5C49014B}"/>
              </a:ext>
            </a:extLst>
          </p:cNvPr>
          <p:cNvSpPr txBox="1"/>
          <p:nvPr userDrawn="1"/>
        </p:nvSpPr>
        <p:spPr>
          <a:xfrm>
            <a:off x="14158294" y="-1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pef.czu.cz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766699-8A1C-452E-BA3A-E469A225BEE7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C80C0F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Provozně ekonomická fakulta</a:t>
            </a:r>
          </a:p>
        </p:txBody>
      </p:sp>
      <p:sp>
        <p:nvSpPr>
          <p:cNvPr id="13" name="Zástupný symbol pro text 6">
            <a:extLst>
              <a:ext uri="{FF2B5EF4-FFF2-40B4-BE49-F238E27FC236}">
                <a16:creationId xmlns:a16="http://schemas.microsoft.com/office/drawing/2014/main" id="{8BE1237B-FF84-4FBE-AC1D-9DB2202BD7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text 13">
            <a:extLst>
              <a:ext uri="{FF2B5EF4-FFF2-40B4-BE49-F238E27FC236}">
                <a16:creationId xmlns:a16="http://schemas.microsoft.com/office/drawing/2014/main" id="{4C33C50D-A72F-494F-B092-15858B2C6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31BC1C8-BCF5-484D-8C94-7FAA0AE50120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  <a:cs typeface="Calibri" panose="020F0502020204030204" pitchFamily="34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4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BB178E38-53D5-4ED5-BCDF-CD94721169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DA2A37BC-2D12-497A-9B40-082D0BAC60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C80C0F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A473C83-08CC-4F80-9022-7403E000C80B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Česká zemědělská univerzita v Praze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41F6B79-4588-4D6D-82B2-B04A9AA1A60B}"/>
              </a:ext>
            </a:extLst>
          </p:cNvPr>
          <p:cNvSpPr txBox="1"/>
          <p:nvPr userDrawn="1"/>
        </p:nvSpPr>
        <p:spPr>
          <a:xfrm>
            <a:off x="14158294" y="-1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pef.czu.cz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378847C-9FFE-41B6-B7AD-4FEF57AA24DC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C80C0F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Provozně ekonomická fakulta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DE50B533-EA2F-4337-9ACE-6D71CA6F69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84313580-2146-45A6-BF8F-A02BBFE43B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AB328CC-139C-4DAC-A1E8-56ECAB5A9FB4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  <a:cs typeface="Calibri" panose="020F0502020204030204" pitchFamily="34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15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0" name="Zástupný symbol obrázku 24">
            <a:extLst>
              <a:ext uri="{FF2B5EF4-FFF2-40B4-BE49-F238E27FC236}">
                <a16:creationId xmlns:a16="http://schemas.microsoft.com/office/drawing/2014/main" id="{B6AD1CE9-FEC3-45D9-B4F6-AEB4A1A23D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387388" y="2936082"/>
            <a:ext cx="4900613" cy="630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6270BEB9-360D-46DE-8E40-EDF781D6B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CF506137-7033-4A7B-BC41-AE5C997F2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C80C0F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CA9ABF8-066C-4AC2-B8DD-798B7D7A4C0B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Česká zemědělská univerzita v Praze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22D4412-7305-48AD-B1E7-80B83D299A47}"/>
              </a:ext>
            </a:extLst>
          </p:cNvPr>
          <p:cNvSpPr txBox="1"/>
          <p:nvPr userDrawn="1"/>
        </p:nvSpPr>
        <p:spPr>
          <a:xfrm>
            <a:off x="14158294" y="-1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pef.czu.cz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0A57E5A-B77A-43A5-9287-75CDE6506C3D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C80C0F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Provozně ekonomická fakulta</a:t>
            </a:r>
          </a:p>
        </p:txBody>
      </p:sp>
      <p:sp>
        <p:nvSpPr>
          <p:cNvPr id="24" name="Zástupný symbol pro text 6">
            <a:extLst>
              <a:ext uri="{FF2B5EF4-FFF2-40B4-BE49-F238E27FC236}">
                <a16:creationId xmlns:a16="http://schemas.microsoft.com/office/drawing/2014/main" id="{D6BF3E10-D202-4255-8325-70860A8478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2307888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BD36624B-4382-46EB-AD7F-6EB4571C0B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2307888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4C171EA-99E7-42E5-B16C-B75F8A4F8A9B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  <a:cs typeface="Calibri" panose="020F0502020204030204" pitchFamily="34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71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793D0-309B-40EC-A585-1DA5E9501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33E62344-C0CF-4D89-8E6E-304EBF3266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1F29AA84-EC83-4262-BC8D-EA5AE1F1DE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C80C0F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89EC4A4-3D4E-424B-9056-EEBC65351772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B97A7D6-F28C-4BB7-BE77-244F20924962}"/>
              </a:ext>
            </a:extLst>
          </p:cNvPr>
          <p:cNvSpPr txBox="1"/>
          <p:nvPr userDrawn="1"/>
        </p:nvSpPr>
        <p:spPr>
          <a:xfrm>
            <a:off x="14158294" y="-1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pef.czu.cz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4B7662D-D79F-46F8-9E33-E5834959FC6E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C80C0F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Provozně ekonomická fakulta</a:t>
            </a:r>
          </a:p>
        </p:txBody>
      </p:sp>
      <p:sp>
        <p:nvSpPr>
          <p:cNvPr id="23" name="Zástupný symbol pro text 6">
            <a:extLst>
              <a:ext uri="{FF2B5EF4-FFF2-40B4-BE49-F238E27FC236}">
                <a16:creationId xmlns:a16="http://schemas.microsoft.com/office/drawing/2014/main" id="{390E65AD-0FF8-4B5D-B01D-1707C5B867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13">
            <a:extLst>
              <a:ext uri="{FF2B5EF4-FFF2-40B4-BE49-F238E27FC236}">
                <a16:creationId xmlns:a16="http://schemas.microsoft.com/office/drawing/2014/main" id="{61CA3786-FD6F-4B60-A29F-73678F6CA7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DC62C33-88CC-43B5-BF9D-FDD04DEF88E5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  <a:cs typeface="Calibri" panose="020F0502020204030204" pitchFamily="34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87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AD808877-304B-4BD1-90D2-71161B492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BA011CF5-BC51-4727-95D0-FF57F7C7D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C80C0F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CABF44B-510E-4833-AB0F-25EF18A06844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Česká zemědělská univerzita v Praze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E937500-B0F9-422B-A49A-7F76B2D990C0}"/>
              </a:ext>
            </a:extLst>
          </p:cNvPr>
          <p:cNvSpPr txBox="1"/>
          <p:nvPr userDrawn="1"/>
        </p:nvSpPr>
        <p:spPr>
          <a:xfrm>
            <a:off x="14158294" y="-1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pef.czu.cz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89711DB-404B-4713-85D3-8524B44F10C8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C80C0F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Provozně ekonomická fakulta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AB723170-8F46-4CD4-9F32-67C65839FD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09C4DCAA-E65F-4469-B504-D0C9B81904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810FC74-4375-4360-9D88-02C20E2D2B23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  <a:cs typeface="Calibri" panose="020F0502020204030204" pitchFamily="34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3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0" name="Zástupný symbol obrázku 24">
            <a:extLst>
              <a:ext uri="{FF2B5EF4-FFF2-40B4-BE49-F238E27FC236}">
                <a16:creationId xmlns:a16="http://schemas.microsoft.com/office/drawing/2014/main" id="{B6AD1CE9-FEC3-45D9-B4F6-AEB4A1A23D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387388" y="2936082"/>
            <a:ext cx="4900613" cy="630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70BC2F43-3859-469B-AB98-981F33F9B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B01DEF22-A3BD-4B5E-BD7A-02C2F88EC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C80C0F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8247D69-DA4F-4A6A-B9F3-E49D8A052B92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50A54A2-2D30-4A01-BE2A-325C07C4D876}"/>
              </a:ext>
            </a:extLst>
          </p:cNvPr>
          <p:cNvSpPr txBox="1"/>
          <p:nvPr userDrawn="1"/>
        </p:nvSpPr>
        <p:spPr>
          <a:xfrm>
            <a:off x="14158294" y="-1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pef.czu.cz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F97A385-B66D-4DAB-A20A-7416127A4EC1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C80C0F"/>
                </a:solidFill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Provozně ekonomická fakulta</a:t>
            </a:r>
          </a:p>
        </p:txBody>
      </p:sp>
      <p:sp>
        <p:nvSpPr>
          <p:cNvPr id="23" name="Zástupný symbol pro text 6">
            <a:extLst>
              <a:ext uri="{FF2B5EF4-FFF2-40B4-BE49-F238E27FC236}">
                <a16:creationId xmlns:a16="http://schemas.microsoft.com/office/drawing/2014/main" id="{482EE914-B416-4E99-9F6A-1EC0BDC9BF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2307888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13">
            <a:extLst>
              <a:ext uri="{FF2B5EF4-FFF2-40B4-BE49-F238E27FC236}">
                <a16:creationId xmlns:a16="http://schemas.microsoft.com/office/drawing/2014/main" id="{BFCCF451-E9E5-4364-A5C4-D25BC6D6DA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2307888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3CD89A7-5C76-46F6-B1B5-8404EFAF554D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  <a:cs typeface="Calibri" panose="020F0502020204030204" pitchFamily="34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55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vý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EBC54BF0-4CE2-49EF-8C89-3802928601B2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pef.czu.cz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6F6D968-13B7-4468-9B37-69008AE8A52A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92F37A8-6CE4-4B1A-8C02-0BC8B9260592}"/>
              </a:ext>
            </a:extLst>
          </p:cNvPr>
          <p:cNvSpPr txBox="1"/>
          <p:nvPr userDrawn="1"/>
        </p:nvSpPr>
        <p:spPr>
          <a:xfrm>
            <a:off x="9258364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C80C0F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Provozně ekonomická fakulta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5B725E85-037F-41A8-9A3E-1E6CE0455E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000" y="157384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AC39111D-3502-4FD0-BB1A-0915B476F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2612069"/>
            <a:ext cx="14281150" cy="657434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EFFA5E6-3961-4555-8531-D73E4CB3D7B2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rgbClr val="C80C0F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rgbClr val="C80C0F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75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53EAF9F-01E9-4701-B3CE-E5EC1515D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2100BC4-4DA9-4844-84E4-6D3775F88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50" y="7246778"/>
            <a:ext cx="7779099" cy="2624410"/>
          </a:xfrm>
          <a:prstGeom prst="rect">
            <a:avLst/>
          </a:prstGeom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301F1C3-936F-43D4-96DB-8DB86F629B10}"/>
              </a:ext>
            </a:extLst>
          </p:cNvPr>
          <p:cNvSpPr txBox="1"/>
          <p:nvPr userDrawn="1"/>
        </p:nvSpPr>
        <p:spPr>
          <a:xfrm>
            <a:off x="4351105" y="4543335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  <a:cs typeface="Calibri" panose="020F0502020204030204" pitchFamily="34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38426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5A95B17-73AF-43C9-B939-77EAE9071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" y="0"/>
            <a:ext cx="18284412" cy="802800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701651B9-8DB1-4417-B27C-E73923C98BA2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96A2ECFD-46EB-44FF-A27A-5C489A4A61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0" y="7776179"/>
            <a:ext cx="5710766" cy="1926622"/>
          </a:xfrm>
          <a:prstGeom prst="rect">
            <a:avLst/>
          </a:prstGeom>
        </p:spPr>
      </p:pic>
      <p:sp>
        <p:nvSpPr>
          <p:cNvPr id="12" name="Zástupný symbol pro text 3">
            <a:extLst>
              <a:ext uri="{FF2B5EF4-FFF2-40B4-BE49-F238E27FC236}">
                <a16:creationId xmlns:a16="http://schemas.microsoft.com/office/drawing/2014/main" id="{C30D61F3-90B7-43CF-880F-069FB4EA92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1AF5AA6-579A-4615-B90C-443973991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7A3072F3-67BD-48D5-A6DA-38E4E24F7F23}" type="datetime3">
              <a:rPr lang="cs-CZ" smtClean="0"/>
              <a:pPr/>
              <a:t>04/12/25</a:t>
            </a:fld>
            <a:endParaRPr lang="en-US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DE7FD35-3A96-4F12-9D10-63B5BD93B994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6C8C6EF-321C-4508-8C7B-F64FDDB4378B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C80C0F"/>
                </a:solidFill>
                <a:latin typeface="+mn-lt"/>
                <a:cs typeface="Calibri" panose="020F0502020204030204" pitchFamily="34" charset="0"/>
              </a:rPr>
              <a:t>pef.czu.cz</a:t>
            </a:r>
            <a:endParaRPr lang="cs-CZ" sz="3600" dirty="0">
              <a:solidFill>
                <a:srgbClr val="C80C0F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" name="Zástupný symbol pro text 4">
            <a:extLst>
              <a:ext uri="{FF2B5EF4-FFF2-40B4-BE49-F238E27FC236}">
                <a16:creationId xmlns:a16="http://schemas.microsoft.com/office/drawing/2014/main" id="{3F69D076-36AF-4C9E-BDC4-3BDC9A2BD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465040403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A4C6F00-A48B-4E22-84E3-5F01FAC09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DE33A4-FB93-4AAA-A88F-B4FEF27E08A8}"/>
              </a:ext>
            </a:extLst>
          </p:cNvPr>
          <p:cNvSpPr txBox="1"/>
          <p:nvPr userDrawn="1"/>
        </p:nvSpPr>
        <p:spPr>
          <a:xfrm>
            <a:off x="4351105" y="5143500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rgbClr val="C00000"/>
                </a:solidFill>
                <a:latin typeface="+mn-lt"/>
                <a:ea typeface="Roboto Black" panose="02000000000000000000" pitchFamily="2" charset="0"/>
                <a:cs typeface="Calibri" panose="020F0502020204030204" pitchFamily="34" charset="0"/>
              </a:rPr>
              <a:t>Děkuji za pozornost.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83" y="7541610"/>
            <a:ext cx="7983432" cy="268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9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A4C6F00-A48B-4E22-84E3-5F01FAC09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DE33A4-FB93-4AAA-A88F-B4FEF27E08A8}"/>
              </a:ext>
            </a:extLst>
          </p:cNvPr>
          <p:cNvSpPr txBox="1"/>
          <p:nvPr userDrawn="1"/>
        </p:nvSpPr>
        <p:spPr>
          <a:xfrm>
            <a:off x="4351105" y="4746277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  <a:cs typeface="Calibri" panose="020F0502020204030204" pitchFamily="34" charset="0"/>
              </a:rPr>
              <a:t>Děkuji za pozornost.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9B3DF7-838A-4FFC-8A0E-18EF8054F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50" y="7246778"/>
            <a:ext cx="7779099" cy="2624410"/>
          </a:xfrm>
          <a:prstGeom prst="rect">
            <a:avLst/>
          </a:prstGeom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4820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A4C6F00-A48B-4E22-84E3-5F01FAC09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b="7777"/>
          <a:stretch/>
        </p:blipFill>
        <p:spPr>
          <a:xfrm>
            <a:off x="0" y="-1"/>
            <a:ext cx="18288000" cy="103773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DE33A4-FB93-4AAA-A88F-B4FEF27E08A8}"/>
              </a:ext>
            </a:extLst>
          </p:cNvPr>
          <p:cNvSpPr txBox="1"/>
          <p:nvPr userDrawn="1"/>
        </p:nvSpPr>
        <p:spPr>
          <a:xfrm>
            <a:off x="4351106" y="5743328"/>
            <a:ext cx="9585788" cy="1200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7200" b="1" dirty="0">
                <a:solidFill>
                  <a:srgbClr val="C00000"/>
                </a:solidFill>
                <a:latin typeface="+mn-lt"/>
                <a:ea typeface="Roboto Black" panose="02000000000000000000" pitchFamily="2" charset="0"/>
                <a:cs typeface="Calibri" panose="020F0502020204030204" pitchFamily="34" charset="0"/>
              </a:rPr>
              <a:t>Děkuji za pozornost.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048" y="8392473"/>
            <a:ext cx="5891952" cy="19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5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A4C6F00-A48B-4E22-84E3-5F01FAC09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18288000" cy="10287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DE33A4-FB93-4AAA-A88F-B4FEF27E08A8}"/>
              </a:ext>
            </a:extLst>
          </p:cNvPr>
          <p:cNvSpPr txBox="1"/>
          <p:nvPr userDrawn="1"/>
        </p:nvSpPr>
        <p:spPr>
          <a:xfrm>
            <a:off x="4351105" y="4657478"/>
            <a:ext cx="95857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7200" b="1" dirty="0">
                <a:solidFill>
                  <a:srgbClr val="C80C0F"/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Děkuji za pozornost.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0397"/>
            <a:ext cx="5286375" cy="178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12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D978B46-7738-414B-B6A8-3DB65F297682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0">
                <a:srgbClr val="C80C0F"/>
              </a:gs>
              <a:gs pos="50000">
                <a:srgbClr val="9B0000"/>
              </a:gs>
              <a:gs pos="99000">
                <a:srgbClr val="C80C0F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9F7FD5-1F06-4D29-BB4C-162FBC2AEFD9}"/>
              </a:ext>
            </a:extLst>
          </p:cNvPr>
          <p:cNvSpPr txBox="1"/>
          <p:nvPr userDrawn="1"/>
        </p:nvSpPr>
        <p:spPr>
          <a:xfrm>
            <a:off x="4351105" y="3625831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  <a:cs typeface="Calibri" panose="020F0502020204030204" pitchFamily="34" charset="0"/>
              </a:rPr>
              <a:t>Děkuji za pozornost.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C69C21-6E7E-4C25-A457-536FBE32A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50" y="7246778"/>
            <a:ext cx="7779099" cy="26244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3979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CF31F7D-C775-4367-BA11-D7AC535234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8288000" cy="8029575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A5FBF3AD-5E16-47E0-9F0F-471206626283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59537996-64CA-41B7-B183-E7785776E8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0" y="7776179"/>
            <a:ext cx="5710766" cy="1926622"/>
          </a:xfrm>
          <a:prstGeom prst="rect">
            <a:avLst/>
          </a:prstGeom>
        </p:spPr>
      </p:pic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895519EE-A249-4A36-A296-FA07F9239F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4517EEB-1C70-4D35-9F6E-E1F676CC0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7A3072F3-67BD-48D5-A6DA-38E4E24F7F23}" type="datetime3">
              <a:rPr lang="cs-CZ" smtClean="0"/>
              <a:pPr/>
              <a:t>04/12/25</a:t>
            </a:fld>
            <a:endParaRPr lang="en-US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F0A97AB-7BC5-4EF1-AFAA-A3DF24EB0B62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17E8F43-B6A0-4B99-A81E-5AFF404CB882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C80C0F"/>
                </a:solidFill>
                <a:latin typeface="+mn-lt"/>
                <a:cs typeface="Calibri" panose="020F0502020204030204" pitchFamily="34" charset="0"/>
              </a:rPr>
              <a:t>pef.czu.cz</a:t>
            </a:r>
            <a:endParaRPr lang="cs-CZ" sz="3600" dirty="0">
              <a:solidFill>
                <a:srgbClr val="C80C0F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" name="Zástupný symbol pro text 4">
            <a:extLst>
              <a:ext uri="{FF2B5EF4-FFF2-40B4-BE49-F238E27FC236}">
                <a16:creationId xmlns:a16="http://schemas.microsoft.com/office/drawing/2014/main" id="{13FF76E4-4A6B-4A27-BBF4-7EF946EB1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2533040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C5E546-3806-41A1-87D3-7E4A64F7A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287998" cy="8029574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CD5BF138-FAF5-4C22-A496-6023824A8182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F5211D3A-6EC3-49F0-8095-B53712C2D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0" y="7776179"/>
            <a:ext cx="5710766" cy="1926622"/>
          </a:xfrm>
          <a:prstGeom prst="rect">
            <a:avLst/>
          </a:prstGeom>
        </p:spPr>
      </p:pic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01F2008E-1CED-40C4-B288-0D90D454CF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99A6E98-C114-4BB6-B370-953CBC2A0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7A3072F3-67BD-48D5-A6DA-38E4E24F7F23}" type="datetime3">
              <a:rPr lang="cs-CZ" smtClean="0"/>
              <a:pPr/>
              <a:t>04/12/25</a:t>
            </a:fld>
            <a:endParaRPr lang="en-US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2B3D720-0D36-4C52-9862-65191DDC44A0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59B70AA-B5D2-416A-98DC-E8493E229241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C80C0F"/>
                </a:solidFill>
                <a:latin typeface="+mn-lt"/>
                <a:cs typeface="Calibri" panose="020F0502020204030204" pitchFamily="34" charset="0"/>
              </a:rPr>
              <a:t>pef.czu.cz</a:t>
            </a:r>
            <a:endParaRPr lang="cs-CZ" sz="3600" dirty="0">
              <a:solidFill>
                <a:srgbClr val="C80C0F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" name="Zástupný symbol pro text 4">
            <a:extLst>
              <a:ext uri="{FF2B5EF4-FFF2-40B4-BE49-F238E27FC236}">
                <a16:creationId xmlns:a16="http://schemas.microsoft.com/office/drawing/2014/main" id="{C09A607D-A008-4DE6-B09C-2299B2E85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88847063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5A95B17-73AF-43C9-B939-77EAE9071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7999" cy="8029574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701651B9-8DB1-4417-B27C-E73923C98BA2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96A2ECFD-46EB-44FF-A27A-5C489A4A61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0" y="7776179"/>
            <a:ext cx="5710766" cy="1926622"/>
          </a:xfrm>
          <a:prstGeom prst="rect">
            <a:avLst/>
          </a:prstGeom>
        </p:spPr>
      </p:pic>
      <p:sp>
        <p:nvSpPr>
          <p:cNvPr id="12" name="Zástupný symbol pro text 3">
            <a:extLst>
              <a:ext uri="{FF2B5EF4-FFF2-40B4-BE49-F238E27FC236}">
                <a16:creationId xmlns:a16="http://schemas.microsoft.com/office/drawing/2014/main" id="{F0012F0B-8EDC-4702-A40F-F59B62894D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7C92868-0E6F-48DD-97AA-B5F51958B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7A3072F3-67BD-48D5-A6DA-38E4E24F7F23}" type="datetime3">
              <a:rPr lang="cs-CZ" smtClean="0"/>
              <a:pPr/>
              <a:t>04/12/25</a:t>
            </a:fld>
            <a:endParaRPr lang="en-US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7122EEC-342E-408A-9EA9-617A869AE491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536B219-4E97-446E-A7CB-06E65F3A80EF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C80C0F"/>
                </a:solidFill>
                <a:latin typeface="+mn-lt"/>
                <a:cs typeface="Calibri" panose="020F0502020204030204" pitchFamily="34" charset="0"/>
              </a:rPr>
              <a:t>pef.czu.cz</a:t>
            </a:r>
            <a:endParaRPr lang="cs-CZ" sz="3600" dirty="0">
              <a:solidFill>
                <a:srgbClr val="C80C0F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" name="Zástupný symbol pro text 4">
            <a:extLst>
              <a:ext uri="{FF2B5EF4-FFF2-40B4-BE49-F238E27FC236}">
                <a16:creationId xmlns:a16="http://schemas.microsoft.com/office/drawing/2014/main" id="{EC7A36CF-DE0C-4856-8CF5-76AE12FA08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2309989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682A33-9CBD-40CD-8C21-75E186E37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6" y="9193353"/>
            <a:ext cx="3205862" cy="1080000"/>
          </a:xfrm>
          <a:prstGeom prst="rect">
            <a:avLst/>
          </a:prstGeom>
        </p:spPr>
      </p:pic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137FF405-C523-4C6D-A210-824A893F5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8775" y="4348612"/>
            <a:ext cx="15044738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98230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E04586-05F3-44DC-94E0-F550E0FE0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5" y="9193353"/>
            <a:ext cx="3201263" cy="1080000"/>
          </a:xfrm>
          <a:prstGeom prst="rect">
            <a:avLst/>
          </a:prstGeom>
        </p:spPr>
      </p:pic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FD279ADA-FDAB-4914-9469-CB105F4C58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1625" y="4348612"/>
            <a:ext cx="15230475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4002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9C5E546-3806-41A1-87D3-7E4A64F7A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104405"/>
            <a:ext cx="16269005" cy="8039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DAEF491-0687-4FD2-AF4B-FC0348CAA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6" y="9193353"/>
            <a:ext cx="3205862" cy="1080000"/>
          </a:xfrm>
          <a:prstGeom prst="rect">
            <a:avLst/>
          </a:prstGeom>
        </p:spPr>
      </p:pic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2CC0A638-579A-43E4-96B4-3CF08EB81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2232" y="4348612"/>
            <a:ext cx="15111664" cy="158977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9689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99" y="1092374"/>
            <a:ext cx="16269005" cy="8039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DAEF491-0687-4FD2-AF4B-FC0348CAA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6" y="9193353"/>
            <a:ext cx="3205862" cy="1080000"/>
          </a:xfrm>
          <a:prstGeom prst="rect">
            <a:avLst/>
          </a:prstGeom>
        </p:spPr>
      </p:pic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2CC0A638-579A-43E4-96B4-3CF08EB81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2232" y="4348612"/>
            <a:ext cx="15111664" cy="158977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C80C0F"/>
                </a:solidFill>
                <a:effectLst/>
                <a:latin typeface="+mn-lt"/>
                <a:ea typeface="Roboto Black" panose="02000000000000000000" pitchFamily="2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5885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93" r:id="rId5"/>
    <p:sldLayoutId id="2147483659" r:id="rId6"/>
    <p:sldLayoutId id="2147483674" r:id="rId7"/>
    <p:sldLayoutId id="2147483684" r:id="rId8"/>
    <p:sldLayoutId id="2147483696" r:id="rId9"/>
    <p:sldLayoutId id="2147483697" r:id="rId10"/>
    <p:sldLayoutId id="2147483678" r:id="rId11"/>
    <p:sldLayoutId id="2147483673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9" r:id="rId18"/>
    <p:sldLayoutId id="2147483691" r:id="rId19"/>
    <p:sldLayoutId id="2147483692" r:id="rId20"/>
    <p:sldLayoutId id="2147483698" r:id="rId21"/>
    <p:sldLayoutId id="2147483694" r:id="rId22"/>
    <p:sldLayoutId id="2147483695" r:id="rId23"/>
    <p:sldLayoutId id="2147483690" r:id="rId24"/>
  </p:sldLayoutIdLs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venku, obloha, rostlina, mrak&#10;&#10;Popis byl vytvořen automaticky">
            <a:extLst>
              <a:ext uri="{FF2B5EF4-FFF2-40B4-BE49-F238E27FC236}">
                <a16:creationId xmlns:a16="http://schemas.microsoft.com/office/drawing/2014/main" id="{4ACC25EE-817E-24EB-67C3-25168E84E5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312" b="2312"/>
          <a:stretch/>
        </p:blipFill>
        <p:spPr>
          <a:xfrm>
            <a:off x="1000126" y="1087211"/>
            <a:ext cx="16275600" cy="8110776"/>
          </a:xfrm>
          <a:prstGeom prst="rect">
            <a:avLst/>
          </a:prstGeom>
          <a:noFill/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C874745-E903-2E64-6DB1-FF299E0842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</p:spPr>
        <p:txBody>
          <a:bodyPr>
            <a:normAutofit fontScale="25000" lnSpcReduction="20000"/>
          </a:bodyPr>
          <a:lstStyle/>
          <a:p>
            <a:r>
              <a:rPr lang="en-US" sz="24000" dirty="0" err="1"/>
              <a:t>Shrnutí</a:t>
            </a:r>
            <a:r>
              <a:rPr lang="en-US" sz="24000" dirty="0"/>
              <a:t> </a:t>
            </a:r>
            <a:r>
              <a:rPr lang="en-US" sz="24000" dirty="0" err="1"/>
              <a:t>práce</a:t>
            </a:r>
            <a:r>
              <a:rPr lang="en-US" sz="24000" dirty="0"/>
              <a:t> </a:t>
            </a:r>
            <a:r>
              <a:rPr lang="en-US" sz="24000" dirty="0" err="1"/>
              <a:t>Akademického</a:t>
            </a:r>
            <a:r>
              <a:rPr lang="en-US" sz="24000" dirty="0"/>
              <a:t> </a:t>
            </a:r>
            <a:r>
              <a:rPr lang="en-US" sz="24000" dirty="0" err="1"/>
              <a:t>senátu</a:t>
            </a:r>
            <a:r>
              <a:rPr lang="en-US" sz="24000" dirty="0"/>
              <a:t> PEF ČZU</a:t>
            </a:r>
            <a:br>
              <a:rPr lang="en-US" sz="24000" dirty="0"/>
            </a:br>
            <a:r>
              <a:rPr lang="en-US" sz="24000" dirty="0"/>
              <a:t>v </a:t>
            </a:r>
            <a:r>
              <a:rPr lang="en-US" sz="24000" dirty="0" err="1"/>
              <a:t>období</a:t>
            </a:r>
            <a:r>
              <a:rPr lang="en-US" sz="24000" dirty="0"/>
              <a:t> </a:t>
            </a:r>
            <a:r>
              <a:rPr lang="en-US" sz="24000" dirty="0" err="1"/>
              <a:t>prosinec</a:t>
            </a:r>
            <a:r>
              <a:rPr lang="en-US" sz="24000" dirty="0"/>
              <a:t> 2024 – </a:t>
            </a:r>
            <a:r>
              <a:rPr lang="en-US" sz="24000" dirty="0" err="1"/>
              <a:t>listopad</a:t>
            </a:r>
            <a:r>
              <a:rPr lang="en-US" sz="24000" dirty="0"/>
              <a:t> 2025</a:t>
            </a:r>
            <a:endParaRPr lang="cs-CZ" sz="24000" dirty="0"/>
          </a:p>
          <a:p>
            <a:endParaRPr lang="cs-CZ" sz="24000" dirty="0"/>
          </a:p>
          <a:p>
            <a:endParaRPr lang="cs-CZ" sz="24000" dirty="0"/>
          </a:p>
          <a:p>
            <a:endParaRPr lang="cs-CZ" sz="24000" dirty="0"/>
          </a:p>
          <a:p>
            <a:r>
              <a:rPr lang="en-US" sz="24000" dirty="0" err="1"/>
              <a:t>Předkládá</a:t>
            </a:r>
            <a:r>
              <a:rPr lang="en-US" sz="24000" dirty="0"/>
              <a:t> za AS PEF </a:t>
            </a:r>
            <a:br>
              <a:rPr lang="en-US" dirty="0"/>
            </a:br>
            <a:r>
              <a:rPr lang="en-US" dirty="0"/>
              <a:t>Mgr. Ing. Pavel Michálek, Ph.D. </a:t>
            </a:r>
            <a:r>
              <a:rPr lang="en-US" dirty="0" err="1"/>
              <a:t>předseda</a:t>
            </a:r>
            <a:endParaRPr lang="en-US" dirty="0"/>
          </a:p>
        </p:txBody>
      </p:sp>
      <p:sp>
        <p:nvSpPr>
          <p:cNvPr id="3" name="Zástupný symbol pro datum 2" hidden="1">
            <a:extLst>
              <a:ext uri="{FF2B5EF4-FFF2-40B4-BE49-F238E27FC236}">
                <a16:creationId xmlns:a16="http://schemas.microsoft.com/office/drawing/2014/main" id="{12361A35-0990-49F8-976A-7E8A889A02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544800" y="9525000"/>
            <a:ext cx="27432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3072F3-67BD-48D5-A6DA-38E4E24F7F23}" type="datetime3">
              <a:rPr lang="cs-CZ" smtClean="0"/>
              <a:pPr>
                <a:spcAft>
                  <a:spcPts val="600"/>
                </a:spcAft>
              </a:pPr>
              <a:t>04/12/25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7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F253F68-1511-495A-B90E-58B40A7B5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Členové senátu – 9 zaměstnanců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B0D9B5-DF16-40C9-84D2-15CA3E925F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7B34C2C-4AA8-87B4-ACE1-C3B486131B6B}"/>
              </a:ext>
            </a:extLst>
          </p:cNvPr>
          <p:cNvSpPr/>
          <p:nvPr/>
        </p:nvSpPr>
        <p:spPr>
          <a:xfrm>
            <a:off x="627529" y="9502588"/>
            <a:ext cx="5970495" cy="62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A956D7-74D6-4009-8583-8813C0BCA0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3194274"/>
            <a:ext cx="14281150" cy="6774479"/>
          </a:xfrm>
        </p:spPr>
        <p:txBody>
          <a:bodyPr/>
          <a:lstStyle/>
          <a:p>
            <a:r>
              <a:rPr lang="cs-CZ" sz="3200" dirty="0"/>
              <a:t>doc. Ing. </a:t>
            </a:r>
            <a:r>
              <a:rPr lang="cs-CZ" sz="3200" b="1" dirty="0"/>
              <a:t>Irena Benešová</a:t>
            </a:r>
            <a:r>
              <a:rPr lang="cs-CZ" sz="3200" dirty="0"/>
              <a:t>, Ph.D. – </a:t>
            </a:r>
            <a:r>
              <a:rPr lang="cs-CZ" sz="3200" b="1" dirty="0"/>
              <a:t>KE</a:t>
            </a:r>
          </a:p>
          <a:p>
            <a:r>
              <a:rPr lang="cs-CZ" sz="3200" dirty="0">
                <a:solidFill>
                  <a:schemeClr val="bg1">
                    <a:lumMod val="65000"/>
                  </a:schemeClr>
                </a:solidFill>
              </a:rPr>
              <a:t>prof. Ing. </a:t>
            </a:r>
            <a:r>
              <a:rPr lang="cs-CZ" sz="3200" b="1" dirty="0">
                <a:solidFill>
                  <a:schemeClr val="bg1">
                    <a:lumMod val="65000"/>
                  </a:schemeClr>
                </a:solidFill>
              </a:rPr>
              <a:t>Lukáš Čechura</a:t>
            </a:r>
            <a:r>
              <a:rPr lang="cs-CZ" sz="3200" dirty="0">
                <a:solidFill>
                  <a:schemeClr val="bg1">
                    <a:lumMod val="65000"/>
                  </a:schemeClr>
                </a:solidFill>
              </a:rPr>
              <a:t>, Ph.D. – </a:t>
            </a:r>
            <a:r>
              <a:rPr lang="cs-CZ" sz="3200" b="1" dirty="0">
                <a:solidFill>
                  <a:schemeClr val="bg1">
                    <a:lumMod val="65000"/>
                  </a:schemeClr>
                </a:solidFill>
              </a:rPr>
              <a:t>KE</a:t>
            </a:r>
            <a:r>
              <a:rPr lang="cs-CZ" sz="3200" dirty="0">
                <a:solidFill>
                  <a:schemeClr val="bg1">
                    <a:lumMod val="65000"/>
                  </a:schemeClr>
                </a:solidFill>
              </a:rPr>
              <a:t> (do 31. 1. 2025, jmenován děkanem PEF)</a:t>
            </a:r>
          </a:p>
          <a:p>
            <a:r>
              <a:rPr lang="cs-CZ" sz="3200" dirty="0"/>
              <a:t>doc. Ing. </a:t>
            </a:r>
            <a:r>
              <a:rPr lang="cs-CZ" sz="3200" b="1" dirty="0"/>
              <a:t>Tomáš Hlavsa</a:t>
            </a:r>
            <a:r>
              <a:rPr lang="cs-CZ" sz="3200" dirty="0"/>
              <a:t>, Ph.D. – </a:t>
            </a:r>
            <a:r>
              <a:rPr lang="cs-CZ" sz="3200" b="1" dirty="0"/>
              <a:t>KS</a:t>
            </a:r>
            <a:r>
              <a:rPr lang="cs-CZ" sz="3200" dirty="0"/>
              <a:t> </a:t>
            </a:r>
          </a:p>
          <a:p>
            <a:r>
              <a:rPr lang="cs-CZ" sz="3200" dirty="0"/>
              <a:t>RNDr. </a:t>
            </a:r>
            <a:r>
              <a:rPr lang="cs-CZ" sz="3200" b="1" dirty="0"/>
              <a:t>Petr Kučera</a:t>
            </a:r>
            <a:r>
              <a:rPr lang="cs-CZ" sz="3200" dirty="0"/>
              <a:t>, Ph.D. – </a:t>
            </a:r>
            <a:r>
              <a:rPr lang="cs-CZ" sz="3200" b="1" dirty="0"/>
              <a:t>KSI</a:t>
            </a:r>
            <a:r>
              <a:rPr lang="cs-CZ" sz="3200" dirty="0"/>
              <a:t> (od 1. 2. 2025)</a:t>
            </a:r>
          </a:p>
          <a:p>
            <a:r>
              <a:rPr lang="cs-CZ" sz="3200" dirty="0"/>
              <a:t>PhDr. Mgr. </a:t>
            </a:r>
            <a:r>
              <a:rPr lang="cs-CZ" sz="3200" b="1" dirty="0"/>
              <a:t>Lenka Kučírková</a:t>
            </a:r>
            <a:r>
              <a:rPr lang="cs-CZ" sz="3200" dirty="0"/>
              <a:t>, Ph.D. – </a:t>
            </a:r>
            <a:r>
              <a:rPr lang="cs-CZ" sz="3200" b="1" dirty="0"/>
              <a:t>KJ</a:t>
            </a:r>
            <a:r>
              <a:rPr lang="cs-CZ" sz="3200" dirty="0"/>
              <a:t> (od 1. 2. 2025)</a:t>
            </a:r>
          </a:p>
          <a:p>
            <a:r>
              <a:rPr lang="cs-CZ" sz="3200" dirty="0"/>
              <a:t>Mgr. Ing. </a:t>
            </a:r>
            <a:r>
              <a:rPr lang="cs-CZ" sz="3200" b="1" dirty="0"/>
              <a:t>Pavel Michálek</a:t>
            </a:r>
            <a:r>
              <a:rPr lang="cs-CZ" sz="3200" dirty="0"/>
              <a:t>, Ph.D. – </a:t>
            </a:r>
            <a:r>
              <a:rPr lang="cs-CZ" sz="3200" b="1" dirty="0" err="1"/>
              <a:t>KPs</a:t>
            </a:r>
            <a:endParaRPr lang="cs-CZ" sz="3200" b="1" dirty="0"/>
          </a:p>
          <a:p>
            <a:r>
              <a:rPr lang="cs-CZ" sz="3200" dirty="0"/>
              <a:t>Ing. </a:t>
            </a:r>
            <a:r>
              <a:rPr lang="cs-CZ" sz="3200" b="1" dirty="0"/>
              <a:t>Ludmila Pánková</a:t>
            </a:r>
            <a:r>
              <a:rPr lang="cs-CZ" sz="3200" dirty="0"/>
              <a:t>, Ph.D. – </a:t>
            </a:r>
            <a:r>
              <a:rPr lang="cs-CZ" sz="3200" b="1" dirty="0"/>
              <a:t>KE</a:t>
            </a:r>
            <a:r>
              <a:rPr lang="cs-CZ" sz="3200" dirty="0"/>
              <a:t> </a:t>
            </a:r>
          </a:p>
          <a:p>
            <a:r>
              <a:rPr lang="cs-CZ" sz="3200" dirty="0"/>
              <a:t>doc. Ing. </a:t>
            </a:r>
            <a:r>
              <a:rPr lang="cs-CZ" sz="3200" b="1" dirty="0"/>
              <a:t>Pavel Šimek</a:t>
            </a:r>
            <a:r>
              <a:rPr lang="cs-CZ" sz="3200" dirty="0"/>
              <a:t>, Ph.D. - </a:t>
            </a:r>
            <a:r>
              <a:rPr lang="cs-CZ" sz="3200" b="1" dirty="0"/>
              <a:t>KIT</a:t>
            </a:r>
          </a:p>
          <a:p>
            <a:r>
              <a:rPr lang="cs-CZ" sz="3200" dirty="0"/>
              <a:t>doc. Ing. </a:t>
            </a:r>
            <a:r>
              <a:rPr lang="cs-CZ" sz="3200" b="1" dirty="0"/>
              <a:t>Petra Šánová</a:t>
            </a:r>
            <a:r>
              <a:rPr lang="cs-CZ" sz="3200" dirty="0"/>
              <a:t>, Ph.D. – </a:t>
            </a:r>
            <a:r>
              <a:rPr lang="cs-CZ" sz="3200" b="1" dirty="0"/>
              <a:t>KOF </a:t>
            </a:r>
            <a:r>
              <a:rPr lang="cs-CZ" sz="3200" dirty="0"/>
              <a:t>– </a:t>
            </a:r>
            <a:r>
              <a:rPr lang="cs-CZ" sz="3200" i="1" dirty="0"/>
              <a:t>místopředsedkyně AS</a:t>
            </a:r>
            <a:endParaRPr lang="cs-CZ" sz="3200" b="1" dirty="0"/>
          </a:p>
          <a:p>
            <a:r>
              <a:rPr lang="cs-CZ" sz="3200" dirty="0">
                <a:solidFill>
                  <a:schemeClr val="bg1">
                    <a:lumMod val="65000"/>
                  </a:schemeClr>
                </a:solidFill>
              </a:rPr>
              <a:t>doc. Ing. </a:t>
            </a:r>
            <a:r>
              <a:rPr lang="cs-CZ" sz="3200" b="1" dirty="0">
                <a:solidFill>
                  <a:schemeClr val="bg1">
                    <a:lumMod val="65000"/>
                  </a:schemeClr>
                </a:solidFill>
              </a:rPr>
              <a:t>Jan </a:t>
            </a:r>
            <a:r>
              <a:rPr lang="cs-CZ" sz="3200" b="1" dirty="0" err="1">
                <a:solidFill>
                  <a:schemeClr val="bg1">
                    <a:lumMod val="65000"/>
                  </a:schemeClr>
                </a:solidFill>
              </a:rPr>
              <a:t>Tyrychtr</a:t>
            </a:r>
            <a:r>
              <a:rPr lang="cs-CZ" sz="3200" dirty="0">
                <a:solidFill>
                  <a:schemeClr val="bg1">
                    <a:lumMod val="65000"/>
                  </a:schemeClr>
                </a:solidFill>
              </a:rPr>
              <a:t>, Ph.D. – </a:t>
            </a:r>
            <a:r>
              <a:rPr lang="cs-CZ" sz="3200" b="1" dirty="0">
                <a:solidFill>
                  <a:schemeClr val="bg1">
                    <a:lumMod val="65000"/>
                  </a:schemeClr>
                </a:solidFill>
              </a:rPr>
              <a:t>KII</a:t>
            </a:r>
            <a:r>
              <a:rPr lang="cs-CZ" sz="3200" dirty="0">
                <a:solidFill>
                  <a:schemeClr val="bg1">
                    <a:lumMod val="65000"/>
                  </a:schemeClr>
                </a:solidFill>
              </a:rPr>
              <a:t> (do 31. 1. 2025, jmenován proděkanem PEF)</a:t>
            </a:r>
          </a:p>
          <a:p>
            <a:r>
              <a:rPr lang="cs-CZ" sz="3200" dirty="0"/>
              <a:t>Ing. </a:t>
            </a:r>
            <a:r>
              <a:rPr lang="cs-CZ" sz="3200" b="1" dirty="0"/>
              <a:t>Lucie Vokáčová</a:t>
            </a:r>
            <a:r>
              <a:rPr lang="cs-CZ" sz="3200" dirty="0"/>
              <a:t>, Ph.D. – </a:t>
            </a:r>
            <a:r>
              <a:rPr lang="cs-CZ" sz="3200" b="1" dirty="0"/>
              <a:t>KMM</a:t>
            </a:r>
          </a:p>
        </p:txBody>
      </p:sp>
    </p:spTree>
    <p:extLst>
      <p:ext uri="{BB962C8B-B14F-4D97-AF65-F5344CB8AC3E}">
        <p14:creationId xmlns:p14="http://schemas.microsoft.com/office/powerpoint/2010/main" val="120122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77B42-4766-554B-669F-D4CE4AFC4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F6FA4F1-0961-6DF1-DA05-DAE17ABAB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Členové senátu – 6 studentů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3709A1-9448-843F-FAB7-4962C1699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9FE9CF5-E06F-32EB-2F64-BE64C6E41AF0}"/>
              </a:ext>
            </a:extLst>
          </p:cNvPr>
          <p:cNvSpPr/>
          <p:nvPr/>
        </p:nvSpPr>
        <p:spPr>
          <a:xfrm>
            <a:off x="627529" y="9502588"/>
            <a:ext cx="5970495" cy="62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81B2E29-D7AC-1356-4F57-7B8FC3271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3194274"/>
            <a:ext cx="14281150" cy="6774479"/>
          </a:xfrm>
        </p:spPr>
        <p:txBody>
          <a:bodyPr/>
          <a:lstStyle/>
          <a:p>
            <a:r>
              <a:rPr lang="cs-CZ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Ing. </a:t>
            </a:r>
            <a:r>
              <a:rPr lang="cs-CZ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Natálie Fialková </a:t>
            </a:r>
            <a:r>
              <a:rPr lang="cs-CZ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- 2. ročník </a:t>
            </a:r>
            <a:r>
              <a:rPr lang="cs-CZ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EAMN</a:t>
            </a:r>
            <a:r>
              <a:rPr lang="cs-CZ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(absolutorium k 26. 5. 2025)</a:t>
            </a:r>
            <a:endParaRPr lang="cs-CZ" sz="3200" dirty="0"/>
          </a:p>
          <a:p>
            <a:r>
              <a:rPr lang="cs-CZ" sz="3200" dirty="0"/>
              <a:t>Ing. </a:t>
            </a:r>
            <a:r>
              <a:rPr lang="cs-CZ" sz="3200" b="1" dirty="0"/>
              <a:t>Jakub Landsmann </a:t>
            </a:r>
            <a:r>
              <a:rPr lang="cs-CZ" sz="3200" dirty="0"/>
              <a:t>- 2. ročník DSP – </a:t>
            </a:r>
            <a:r>
              <a:rPr lang="cs-CZ" sz="3200" b="1" dirty="0"/>
              <a:t>POE</a:t>
            </a:r>
          </a:p>
          <a:p>
            <a:r>
              <a:rPr lang="cs-CZ" sz="3200" b="1" dirty="0"/>
              <a:t>Jakub Hájek </a:t>
            </a:r>
            <a:r>
              <a:rPr lang="cs-CZ" sz="3200" dirty="0"/>
              <a:t>- 3. ročník – </a:t>
            </a:r>
            <a:r>
              <a:rPr lang="cs-CZ" sz="3200" b="1" dirty="0"/>
              <a:t>IP</a:t>
            </a:r>
            <a:r>
              <a:rPr lang="cs-CZ" sz="3200" dirty="0"/>
              <a:t> – </a:t>
            </a:r>
            <a:r>
              <a:rPr lang="cs-CZ" sz="3200" i="1" dirty="0"/>
              <a:t>místopředseda AS</a:t>
            </a:r>
          </a:p>
          <a:p>
            <a:r>
              <a:rPr lang="cs-CZ" sz="3200" dirty="0"/>
              <a:t>Bc. </a:t>
            </a:r>
            <a:r>
              <a:rPr lang="cs-CZ" sz="3200" b="1" dirty="0"/>
              <a:t>Jan Kristián Moravec </a:t>
            </a:r>
            <a:r>
              <a:rPr lang="cs-CZ" sz="3200" dirty="0"/>
              <a:t>- 1. ročník – </a:t>
            </a:r>
            <a:r>
              <a:rPr lang="cs-CZ" sz="3200" b="1" dirty="0"/>
              <a:t>PRN</a:t>
            </a:r>
            <a:r>
              <a:rPr lang="cs-CZ" sz="3200" dirty="0"/>
              <a:t> </a:t>
            </a:r>
          </a:p>
          <a:p>
            <a:r>
              <a:rPr lang="cs-CZ" sz="3200" dirty="0"/>
              <a:t>Bc. </a:t>
            </a:r>
            <a:r>
              <a:rPr lang="cs-CZ" sz="3200" b="1" dirty="0"/>
              <a:t>Jan Pícha</a:t>
            </a:r>
            <a:r>
              <a:rPr lang="cs-CZ" sz="3200" dirty="0"/>
              <a:t> – 1. ročník </a:t>
            </a:r>
            <a:r>
              <a:rPr lang="cs-CZ" sz="3200" b="1" dirty="0"/>
              <a:t>EAMNK</a:t>
            </a:r>
            <a:r>
              <a:rPr lang="cs-CZ" sz="3200" dirty="0"/>
              <a:t> (od 10. 7. 2025)</a:t>
            </a:r>
          </a:p>
          <a:p>
            <a:r>
              <a:rPr lang="cs-CZ" sz="3200" dirty="0"/>
              <a:t>Ing. </a:t>
            </a:r>
            <a:r>
              <a:rPr lang="cs-CZ" sz="3200" b="1" dirty="0"/>
              <a:t>Jakub Slávik </a:t>
            </a:r>
            <a:r>
              <a:rPr lang="cs-CZ" sz="3200" dirty="0"/>
              <a:t>- 4. ročník DSP – </a:t>
            </a:r>
            <a:r>
              <a:rPr lang="cs-CZ" sz="3200" b="1" dirty="0"/>
              <a:t>RSR</a:t>
            </a:r>
          </a:p>
          <a:p>
            <a:r>
              <a:rPr lang="cs-CZ" sz="3200" dirty="0"/>
              <a:t>Bc. </a:t>
            </a:r>
            <a:r>
              <a:rPr lang="cs-CZ" sz="3200" b="1" dirty="0"/>
              <a:t>Martina Synková</a:t>
            </a:r>
            <a:r>
              <a:rPr lang="cs-CZ" sz="3200" dirty="0"/>
              <a:t> - 2. ročník – </a:t>
            </a:r>
            <a:r>
              <a:rPr lang="cs-CZ" sz="3200" b="1" dirty="0"/>
              <a:t>PRN</a:t>
            </a:r>
            <a:r>
              <a:rPr lang="cs-CZ" sz="3200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8978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0F0F6-D32F-243C-F678-BD2A66DDC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69212E7-4D95-6BB4-F32E-8065D8C735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Zasedání Akademického senátu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5E5EA7-7B8C-58AD-1987-28A7F1D051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84C33A5-7880-A04A-EA6E-D3692EC701CC}"/>
              </a:ext>
            </a:extLst>
          </p:cNvPr>
          <p:cNvSpPr/>
          <p:nvPr/>
        </p:nvSpPr>
        <p:spPr>
          <a:xfrm>
            <a:off x="627529" y="9502588"/>
            <a:ext cx="5970495" cy="62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2B427BA-2ED8-8739-9192-376D6987FD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3194274"/>
            <a:ext cx="14281150" cy="6774479"/>
          </a:xfrm>
        </p:spPr>
        <p:txBody>
          <a:bodyPr/>
          <a:lstStyle/>
          <a:p>
            <a:pPr marL="0" indent="0">
              <a:buNone/>
            </a:pPr>
            <a:r>
              <a:rPr lang="cs-CZ" sz="4000" b="1" dirty="0"/>
              <a:t>Řádná zasedání</a:t>
            </a:r>
          </a:p>
          <a:p>
            <a:r>
              <a:rPr lang="cs-CZ" sz="3200" dirty="0"/>
              <a:t>5 zasedání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4000" b="1" dirty="0"/>
              <a:t>Mimo zasedání přijatá usnesení</a:t>
            </a:r>
          </a:p>
          <a:p>
            <a:endParaRPr lang="cs-CZ" sz="900" dirty="0"/>
          </a:p>
          <a:p>
            <a:r>
              <a:rPr lang="cs-CZ" sz="3200" dirty="0"/>
              <a:t>3 hlasování per rollam </a:t>
            </a:r>
          </a:p>
          <a:p>
            <a:r>
              <a:rPr lang="cs-CZ" sz="3200" dirty="0"/>
              <a:t>1 projednání per rollam</a:t>
            </a:r>
          </a:p>
        </p:txBody>
      </p:sp>
    </p:spTree>
    <p:extLst>
      <p:ext uri="{BB962C8B-B14F-4D97-AF65-F5344CB8AC3E}">
        <p14:creationId xmlns:p14="http://schemas.microsoft.com/office/powerpoint/2010/main" val="299961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B7CC8-D46A-1F4F-0DE3-642DF2B32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E8EC5C4-2157-CBB6-CC9D-8EA60035A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Schvalované dokumenty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375D3D-E5B3-DD13-0DD4-1C723FF46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D8C8BC-A546-D555-1E24-4C7C67F178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z="4000" u="sng" dirty="0"/>
              <a:t>odpovídá zákonu o VŠ </a:t>
            </a:r>
            <a:r>
              <a:rPr lang="cs-CZ" u="sng" dirty="0"/>
              <a:t>- pravidelně - každoročně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0069C1-711C-F791-23BC-F5B13160E2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5128688" cy="5000494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arenR"/>
            </a:pPr>
            <a:r>
              <a:rPr lang="cs-CZ" b="1" dirty="0"/>
              <a:t>Metodika hodnocení výkonů kateder PEF ČZU v Praze pro rozdělení příspěvku a dotace ze státního rozpočtu na rok 2025 </a:t>
            </a:r>
            <a:r>
              <a:rPr lang="cs-CZ" sz="3200" dirty="0"/>
              <a:t>(30. dubna 2025)</a:t>
            </a:r>
          </a:p>
          <a:p>
            <a:pPr>
              <a:buFont typeface="Arial" panose="020B0604020202020204" pitchFamily="34" charset="0"/>
              <a:buAutoNum type="arabicParenR"/>
            </a:pPr>
            <a:r>
              <a:rPr lang="cs-CZ" b="1" dirty="0"/>
              <a:t>Návrh rozpočtu 2025 </a:t>
            </a:r>
            <a:r>
              <a:rPr lang="cs-CZ" sz="3200" dirty="0"/>
              <a:t>(7. května 2025)</a:t>
            </a:r>
          </a:p>
          <a:p>
            <a:pPr>
              <a:buFont typeface="Arial" panose="020B0604020202020204" pitchFamily="34" charset="0"/>
              <a:buAutoNum type="arabicParenR"/>
            </a:pPr>
            <a:r>
              <a:rPr lang="cs-CZ" b="1" dirty="0"/>
              <a:t>Výroční zpráva o hospodaření 2024 </a:t>
            </a:r>
            <a:r>
              <a:rPr lang="cs-CZ" sz="3200" dirty="0"/>
              <a:t>(30. dubna 2025)</a:t>
            </a:r>
          </a:p>
          <a:p>
            <a:pPr>
              <a:buFont typeface="Arial" panose="020B0604020202020204" pitchFamily="34" charset="0"/>
              <a:buAutoNum type="arabicParenR"/>
            </a:pPr>
            <a:r>
              <a:rPr lang="cs-CZ" b="1" dirty="0"/>
              <a:t>Podmínky přijímacího řízení akademického roku 2026/2027 </a:t>
            </a:r>
            <a:r>
              <a:rPr lang="cs-CZ" sz="3200" dirty="0"/>
              <a:t>(25. června 2025)</a:t>
            </a:r>
          </a:p>
        </p:txBody>
      </p:sp>
    </p:spTree>
    <p:extLst>
      <p:ext uri="{BB962C8B-B14F-4D97-AF65-F5344CB8AC3E}">
        <p14:creationId xmlns:p14="http://schemas.microsoft.com/office/powerpoint/2010/main" val="361803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47319-3C81-C5C3-3381-083868428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836BB35-3910-45D7-3265-45E76961B5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Schvalované dokumenty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D12AE8-B5F3-3D25-5F7C-2B98A5B50D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A2DFF5-6373-3162-5A3F-8028772184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z="4000" u="sng" dirty="0"/>
              <a:t>odpovídá zákonu o VŠ - jednorázově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765A4B0-75E8-37AA-32FA-4799ADEE0F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5630712" cy="5000494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cs-CZ" b="1" dirty="0"/>
              <a:t>Volba kandidáta na funkci děkana</a:t>
            </a:r>
            <a:r>
              <a:rPr lang="cs-CZ" dirty="0"/>
              <a:t> </a:t>
            </a:r>
            <a:r>
              <a:rPr lang="cs-CZ" sz="2800" dirty="0">
                <a:solidFill>
                  <a:prstClr val="black"/>
                </a:solidFill>
              </a:rPr>
              <a:t>(19. prosince 2024)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cs-CZ" b="1" dirty="0"/>
              <a:t>Návrh na odvolání a jmenování členů Vědecké rady PEF </a:t>
            </a:r>
            <a:r>
              <a:rPr lang="cs-CZ" sz="2800" dirty="0">
                <a:solidFill>
                  <a:prstClr val="black"/>
                </a:solidFill>
              </a:rPr>
              <a:t>(per rollam 10. února 2025)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cs-CZ" b="1" dirty="0"/>
              <a:t>Jmenování proděkanek a proděkanů PEF na období 2025 – 2029 </a:t>
            </a:r>
            <a:r>
              <a:rPr lang="cs-CZ" sz="2800" dirty="0">
                <a:solidFill>
                  <a:prstClr val="black"/>
                </a:solidFill>
              </a:rPr>
              <a:t>(3. února 2025)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cs-CZ" b="1" dirty="0"/>
              <a:t>Záměr prodloužení akreditace HKS Bc.</a:t>
            </a:r>
            <a:r>
              <a:rPr lang="cs-CZ" dirty="0"/>
              <a:t> </a:t>
            </a:r>
            <a:r>
              <a:rPr lang="cs-CZ" sz="2800" dirty="0">
                <a:solidFill>
                  <a:prstClr val="black"/>
                </a:solidFill>
              </a:rPr>
              <a:t>(per rollam 27. března 2025)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cs-CZ" b="1" dirty="0"/>
              <a:t>Plán realizace Strategického záměru PEF 2021+ pro rok 2025 </a:t>
            </a:r>
            <a:r>
              <a:rPr lang="cs-CZ" sz="2800" dirty="0">
                <a:solidFill>
                  <a:prstClr val="black"/>
                </a:solidFill>
              </a:rPr>
              <a:t>(25. června 2025)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cs-CZ" b="1" dirty="0"/>
              <a:t>Návrh na jmenování Disciplinární komise PEF </a:t>
            </a:r>
            <a:r>
              <a:rPr lang="cs-CZ" sz="2800" dirty="0">
                <a:solidFill>
                  <a:prstClr val="black"/>
                </a:solidFill>
              </a:rPr>
              <a:t>(per rollam 19. září 2025)</a:t>
            </a:r>
          </a:p>
        </p:txBody>
      </p:sp>
    </p:spTree>
    <p:extLst>
      <p:ext uri="{BB962C8B-B14F-4D97-AF65-F5344CB8AC3E}">
        <p14:creationId xmlns:p14="http://schemas.microsoft.com/office/powerpoint/2010/main" val="412514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86933-C613-67C1-9201-A320C4957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5FED3AB-D8C6-0F5E-2FFA-FCBAC64B0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sz="7200" dirty="0"/>
              <a:t>Další aktivity členů senátu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2C499E-ADDF-492A-CC81-F32369736E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3FC3550-AE91-ABC0-DE05-3CE4626118D6}"/>
              </a:ext>
            </a:extLst>
          </p:cNvPr>
          <p:cNvSpPr/>
          <p:nvPr/>
        </p:nvSpPr>
        <p:spPr>
          <a:xfrm>
            <a:off x="627529" y="9502588"/>
            <a:ext cx="5970495" cy="62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B09636-CDEA-DE11-51BC-C338109F90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3194274"/>
            <a:ext cx="14281150" cy="6774479"/>
          </a:xfrm>
        </p:spPr>
        <p:txBody>
          <a:bodyPr/>
          <a:lstStyle/>
          <a:p>
            <a:r>
              <a:rPr lang="cs-CZ" sz="4000" dirty="0"/>
              <a:t>účast členů senátu </a:t>
            </a:r>
            <a:r>
              <a:rPr lang="cs-CZ" sz="4000" b="1" dirty="0"/>
              <a:t>u konkurzů </a:t>
            </a:r>
            <a:r>
              <a:rPr lang="cs-CZ" sz="4000" dirty="0"/>
              <a:t>na odborné asistenty, docenty a profesory PEF ČZU</a:t>
            </a:r>
          </a:p>
          <a:p>
            <a:r>
              <a:rPr lang="cs-CZ" sz="4000" dirty="0"/>
              <a:t>účast členů senátu </a:t>
            </a:r>
            <a:r>
              <a:rPr lang="cs-CZ" sz="4000" b="1" dirty="0"/>
              <a:t>na promocích</a:t>
            </a:r>
          </a:p>
          <a:p>
            <a:r>
              <a:rPr lang="cs-CZ" sz="4000" dirty="0"/>
              <a:t>účast členů senátu </a:t>
            </a:r>
            <a:r>
              <a:rPr lang="cs-CZ" sz="4000" b="1" dirty="0"/>
              <a:t>při tisku testů na přijímací řízení</a:t>
            </a:r>
          </a:p>
        </p:txBody>
      </p:sp>
    </p:spTree>
    <p:extLst>
      <p:ext uri="{BB962C8B-B14F-4D97-AF65-F5344CB8AC3E}">
        <p14:creationId xmlns:p14="http://schemas.microsoft.com/office/powerpoint/2010/main" val="46662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114C9-D22D-0B66-5C2F-E49578FAE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435285F-0E3D-58DC-B384-4EA2E69DC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sz="7200" dirty="0"/>
              <a:t>ZÁVĚR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5941B6-0BB7-5349-6610-4F4AFA0BC5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F2A776F-EC16-8CE0-DA5B-5B5E72DC9047}"/>
              </a:ext>
            </a:extLst>
          </p:cNvPr>
          <p:cNvSpPr/>
          <p:nvPr/>
        </p:nvSpPr>
        <p:spPr>
          <a:xfrm>
            <a:off x="627529" y="9502588"/>
            <a:ext cx="5970495" cy="62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89E92A-1EAD-1289-E6E0-500BBA731F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3194274"/>
            <a:ext cx="14281150" cy="6774479"/>
          </a:xfrm>
        </p:spPr>
        <p:txBody>
          <a:bodyPr/>
          <a:lstStyle/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Poděkování</a:t>
            </a:r>
            <a:r>
              <a:rPr lang="cs-CZ" sz="4000" dirty="0"/>
              <a:t> </a:t>
            </a:r>
            <a:r>
              <a:rPr lang="cs-CZ" sz="4000" u="sng" dirty="0"/>
              <a:t>členům senátu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Poděkování</a:t>
            </a:r>
            <a:r>
              <a:rPr lang="cs-CZ" sz="4000" dirty="0"/>
              <a:t> </a:t>
            </a:r>
            <a:r>
              <a:rPr lang="cs-CZ" sz="4000" u="sng" dirty="0"/>
              <a:t>vedení PEF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Poděkování</a:t>
            </a:r>
            <a:r>
              <a:rPr lang="cs-CZ" sz="4000" dirty="0"/>
              <a:t> </a:t>
            </a:r>
            <a:r>
              <a:rPr lang="cs-CZ" sz="4000" u="sng" dirty="0"/>
              <a:t>členům Akademické obce a zaměstnancům fakulty</a:t>
            </a:r>
          </a:p>
        </p:txBody>
      </p:sp>
    </p:spTree>
    <p:extLst>
      <p:ext uri="{BB962C8B-B14F-4D97-AF65-F5344CB8AC3E}">
        <p14:creationId xmlns:p14="http://schemas.microsoft.com/office/powerpoint/2010/main" val="253549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7314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7" id="{29779A0B-E4EE-437E-ADEA-D7ABE0FF4ED3}" vid="{3E6C850F-C0AC-4124-9086-1323F502867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bf0fd-f281-4dc0-a62e-de3a0c0e2d61">
      <Terms xmlns="http://schemas.microsoft.com/office/infopath/2007/PartnerControls"/>
    </lcf76f155ced4ddcb4097134ff3c332f>
    <TaxCatchAll xmlns="24f1a15d-fb4f-4d23-8500-b42cd3aa9665" xsi:nil="true"/>
    <OdkazKeStazeni xmlns="8bdbf0fd-f281-4dc0-a62e-de3a0c0e2d61" xsi:nil="true"/>
    <Dodate_x010d_n_x00e9_informace xmlns="8bdbf0fd-f281-4dc0-a62e-de3a0c0e2d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AB84634EA8074BA96FEF2B407EBD27" ma:contentTypeVersion="13" ma:contentTypeDescription="Vytvoří nový dokument" ma:contentTypeScope="" ma:versionID="84513a0f9bcf4d5f93b821306ea43868">
  <xsd:schema xmlns:xsd="http://www.w3.org/2001/XMLSchema" xmlns:xs="http://www.w3.org/2001/XMLSchema" xmlns:p="http://schemas.microsoft.com/office/2006/metadata/properties" xmlns:ns2="8bdbf0fd-f281-4dc0-a62e-de3a0c0e2d61" xmlns:ns3="24f1a15d-fb4f-4d23-8500-b42cd3aa9665" targetNamespace="http://schemas.microsoft.com/office/2006/metadata/properties" ma:root="true" ma:fieldsID="7c15791c501e18ce0e2e354e74aa5992" ns2:_="" ns3:_="">
    <xsd:import namespace="8bdbf0fd-f281-4dc0-a62e-de3a0c0e2d61"/>
    <xsd:import namespace="24f1a15d-fb4f-4d23-8500-b42cd3aa9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OdkazKeStazeni" minOccurs="0"/>
                <xsd:element ref="ns2:MediaServiceSearchProperties" minOccurs="0"/>
                <xsd:element ref="ns2:MediaServiceObjectDetectorVersions" minOccurs="0"/>
                <xsd:element ref="ns2:Dodate_x010d_n_x00e9_informa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bf0fd-f281-4dc0-a62e-de3a0c0e2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OdkazKeStazeni" ma:index="17" nillable="true" ma:displayName="Název šablony" ma:format="Dropdown" ma:internalName="OdkazKeStazeni">
      <xsd:simpleType>
        <xsd:restriction base="dms:Text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odate_x010d_n_x00e9_informace" ma:index="20" nillable="true" ma:displayName="Dodatečné informace" ma:format="Dropdown" ma:internalName="Dodate_x010d_n_x00e9_informac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1a15d-fb4f-4d23-8500-b42cd3aa966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44f72c9-ff5d-46ea-9fe3-6e733140eb68}" ma:internalName="TaxCatchAll" ma:showField="CatchAllData" ma:web="24f1a15d-fb4f-4d23-8500-b42cd3aa9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397F5E-DDF1-40EE-AA10-822FD01DAF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FAADD7-C9A6-43F5-AE0F-3BBE8492837D}">
  <ds:schemaRefs>
    <ds:schemaRef ds:uri="8bdbf0fd-f281-4dc0-a62e-de3a0c0e2d61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4f1a15d-fb4f-4d23-8500-b42cd3aa966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A22798E-4B99-4580-83F3-F2FBD6145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bf0fd-f281-4dc0-a62e-de3a0c0e2d61"/>
    <ds:schemaRef ds:uri="24f1a15d-fb4f-4d23-8500-b42cd3aa9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CZU_PEF_prezentace_sablona</Template>
  <TotalTime>0</TotalTime>
  <Words>576</Words>
  <Application>Microsoft Office PowerPoint</Application>
  <PresentationFormat>Vlastní</PresentationFormat>
  <Paragraphs>62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Michálek Pavel</dc:creator>
  <cp:lastModifiedBy>Michálek Pavel</cp:lastModifiedBy>
  <cp:revision>1</cp:revision>
  <cp:lastPrinted>2019-11-11T10:53:52Z</cp:lastPrinted>
  <dcterms:created xsi:type="dcterms:W3CDTF">2025-12-04T12:00:39Z</dcterms:created>
  <dcterms:modified xsi:type="dcterms:W3CDTF">2025-12-04T12:38:40Z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0x0101004CAB84634EA8074BA96FEF2B407EBD27</vt:lpwstr>
  </property>
  <property fmtid="{D5CDD505-2E9C-101B-9397-08002B2CF9AE}" pid="3" name="MediaServiceImageTags">
    <vt:lpwstr/>
  </property>
</Properties>
</file>