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53C8C59" w14:textId="77777777" w:rsidR="002562CC" w:rsidRPr="001E11A4" w:rsidRDefault="002562CC" w:rsidP="002562CC">
      <w:pPr>
        <w:spacing w:line="240" w:lineRule="auto"/>
        <w:rPr>
          <w:rFonts w:asciiTheme="minorBidi" w:hAnsiTheme="minorBidi" w:cstheme="minorBidi"/>
          <w:b/>
        </w:rPr>
      </w:pPr>
      <w:r w:rsidRPr="001E11A4">
        <w:rPr>
          <w:rFonts w:asciiTheme="minorBidi" w:hAnsiTheme="minorBidi" w:cstheme="minorBidi"/>
          <w:noProof/>
        </w:rPr>
        <mc:AlternateContent>
          <mc:Choice Requires="wps">
            <w:drawing>
              <wp:anchor distT="0" distB="0" distL="114300" distR="114300" simplePos="0" relativeHeight="251659264" behindDoc="0" locked="0" layoutInCell="1" hidden="0" allowOverlap="1" wp14:anchorId="7E36D68B" wp14:editId="18D18956">
                <wp:simplePos x="0" y="0"/>
                <wp:positionH relativeFrom="page">
                  <wp:align>right</wp:align>
                </wp:positionH>
                <wp:positionV relativeFrom="paragraph">
                  <wp:posOffset>-78105</wp:posOffset>
                </wp:positionV>
                <wp:extent cx="7741920" cy="45719"/>
                <wp:effectExtent l="0" t="0" r="30480" b="31115"/>
                <wp:wrapNone/>
                <wp:docPr id="1088272933" name="Straight Arrow Connector 1088272933"/>
                <wp:cNvGraphicFramePr/>
                <a:graphic xmlns:a="http://schemas.openxmlformats.org/drawingml/2006/main">
                  <a:graphicData uri="http://schemas.microsoft.com/office/word/2010/wordprocessingShape">
                    <wps:wsp>
                      <wps:cNvCnPr/>
                      <wps:spPr>
                        <a:xfrm>
                          <a:off x="0" y="0"/>
                          <a:ext cx="7741920" cy="45719"/>
                        </a:xfrm>
                        <a:prstGeom prst="straightConnector1">
                          <a:avLst/>
                        </a:prstGeom>
                        <a:noFill/>
                        <a:ln w="25400" cap="flat" cmpd="sng">
                          <a:solidFill>
                            <a:srgbClr val="326450"/>
                          </a:solidFill>
                          <a:prstDash val="solid"/>
                          <a:round/>
                          <a:headEnd type="none" w="sm" len="sm"/>
                          <a:tailEnd type="none" w="sm" len="sm"/>
                        </a:ln>
                      </wps:spPr>
                      <wps:bodyPr/>
                    </wps:wsp>
                  </a:graphicData>
                </a:graphic>
                <wp14:sizeRelH relativeFrom="margin">
                  <wp14:pctWidth>0</wp14:pctWidth>
                </wp14:sizeRelH>
                <wp14:sizeRelV relativeFrom="margin">
                  <wp14:pctHeight>0</wp14:pctHeight>
                </wp14:sizeRelV>
              </wp:anchor>
            </w:drawing>
          </mc:Choice>
          <mc:Fallback>
            <w:pict>
              <v:shapetype w14:anchorId="6BC84732" id="_x0000_t32" coordsize="21600,21600" o:spt="32" o:oned="t" path="m,l21600,21600e" filled="f">
                <v:path arrowok="t" fillok="f" o:connecttype="none"/>
                <o:lock v:ext="edit" shapetype="t"/>
              </v:shapetype>
              <v:shape id="Straight Arrow Connector 1088272933" o:spid="_x0000_s1026" type="#_x0000_t32" style="position:absolute;margin-left:558.4pt;margin-top:-6.15pt;width:609.6pt;height:3.6pt;z-index:251659264;visibility:visible;mso-wrap-style:square;mso-width-percent:0;mso-height-percent:0;mso-wrap-distance-left:9pt;mso-wrap-distance-top:0;mso-wrap-distance-right:9pt;mso-wrap-distance-bottom:0;mso-position-horizontal:right;mso-position-horizontal-relative:page;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M17PxQEAAIIDAAAOAAAAZHJzL2Uyb0RvYy54bWysU9uOEzEMfUfiH6K807nQbtlRp/vQsrwg&#10;WAn4ADfJzETKTXG20/49Trq0XB6QEC8ZJ7aPj489m4eTNeyoImrvet4sas6UE15qN/b829fHN+84&#10;wwROgvFO9fyskD9sX7/azKFTrZ+8kSoyAnHYzaHnU0qhqyoUk7KACx+UI+fgo4VE1zhWMsJM6NZU&#10;bV3fVbOPMkQvFCK97i9Ovi34w6BE+jwMqBIzPSduqZyxnId8VtsNdGOEMGnxQgP+gYUF7ajoFWoP&#10;Cdhz1H9AWS2iRz+khfC28sOghSo9UDdN/Vs3XyYIqvRC4mC4yoT/D1Z8Ou7cUyQZ5oAdhqeYuzgN&#10;0eYv8WOnItb5KpY6JSbocb1eNvctaSrIt1ytm/ssZnVLDhHTB+Uty0bPMUXQ45R23jkai49NEQyO&#10;HzFdEn8k5MrOP2pjynSMY3PP29WyzsWAlmQwkMi0QRKsGwsOeqNlzsnZGMfDzkR2BBr72/ZuuSqT&#10;JnK/hOWCe8DpEldcl4WI/tnJUnxSIN87ydI50PY62mGe2aDlzCjaeDJKXAJt/h5HBIwjkW5aZ+vg&#10;5bmMoLzToIuML0uZN+nne8m+/Trb7wAAAP//AwBQSwMEFAAGAAgAAAAhADIB7lncAAAACAEAAA8A&#10;AABkcnMvZG93bnJldi54bWxMj8FOwzAMhu9IvENkJG5bmgJjlKYTGmInDlAQ56zx2rLEqZpsK2+P&#10;d4Kj/f/6/LlcTd6JI46xD6RBzTMQSE2wPbUaPj9eZksQMRmyxgVCDT8YYVVdXpSmsOFE73isUysY&#10;QrEwGrqUhkLK2HToTZyHAYmzXRi9STyOrbSjOTHcO5ln2UJ60xNf6MyA6w6bfX3wGjLlltNi5942&#10;eL+un/cb/337+qX19dX09Agi4ZT+ynDWZ3Wo2GkbDmSjcMzgnoaZym9AnONcPeQgtry6UyCrUv5/&#10;oPoFAAD//wMAUEsBAi0AFAAGAAgAAAAhALaDOJL+AAAA4QEAABMAAAAAAAAAAAAAAAAAAAAAAFtD&#10;b250ZW50X1R5cGVzXS54bWxQSwECLQAUAAYACAAAACEAOP0h/9YAAACUAQAACwAAAAAAAAAAAAAA&#10;AAAvAQAAX3JlbHMvLnJlbHNQSwECLQAUAAYACAAAACEAhzNez8UBAACCAwAADgAAAAAAAAAAAAAA&#10;AAAuAgAAZHJzL2Uyb0RvYy54bWxQSwECLQAUAAYACAAAACEAMgHuWdwAAAAIAQAADwAAAAAAAAAA&#10;AAAAAAAfBAAAZHJzL2Rvd25yZXYueG1sUEsFBgAAAAAEAAQA8wAAACgFAAAAAA==&#10;" strokecolor="#326450" strokeweight="2pt">
                <v:stroke startarrowwidth="narrow" startarrowlength="short" endarrowwidth="narrow" endarrowlength="short"/>
                <w10:wrap anchorx="page"/>
              </v:shape>
            </w:pict>
          </mc:Fallback>
        </mc:AlternateContent>
      </w:r>
    </w:p>
    <w:p w14:paraId="4EE0F637" w14:textId="77777777" w:rsidR="002562CC" w:rsidRPr="001E11A4" w:rsidRDefault="002562CC" w:rsidP="002562CC">
      <w:pPr>
        <w:spacing w:line="240" w:lineRule="auto"/>
        <w:rPr>
          <w:rFonts w:asciiTheme="minorBidi" w:hAnsiTheme="minorBidi" w:cstheme="minorBidi"/>
          <w:b/>
        </w:rPr>
      </w:pPr>
    </w:p>
    <w:p w14:paraId="27528B8D" w14:textId="77777777" w:rsidR="002562CC" w:rsidRPr="001E11A4" w:rsidRDefault="002562CC" w:rsidP="002562CC">
      <w:pPr>
        <w:spacing w:line="240" w:lineRule="auto"/>
        <w:rPr>
          <w:rFonts w:asciiTheme="minorBidi" w:hAnsiTheme="minorBidi" w:cstheme="minorBidi"/>
          <w:b/>
        </w:rPr>
      </w:pPr>
    </w:p>
    <w:p w14:paraId="3B04C6AE" w14:textId="22A9351E" w:rsidR="004F2A2D" w:rsidRDefault="004F2A2D" w:rsidP="002562CC">
      <w:pPr>
        <w:spacing w:line="240" w:lineRule="auto"/>
        <w:jc w:val="center"/>
        <w:rPr>
          <w:rFonts w:asciiTheme="minorBidi" w:eastAsia="Montserrat" w:hAnsiTheme="minorBidi" w:cstheme="minorBidi"/>
          <w:b/>
          <w:bCs/>
          <w:color w:val="002060"/>
          <w:sz w:val="44"/>
          <w:szCs w:val="44"/>
        </w:rPr>
      </w:pPr>
      <w:bookmarkStart w:id="0" w:name="_heading=h.gjdgxs" w:colFirst="0" w:colLast="0"/>
      <w:bookmarkEnd w:id="0"/>
      <w:r>
        <w:rPr>
          <w:rFonts w:asciiTheme="minorBidi" w:eastAsia="Montserrat" w:hAnsiTheme="minorBidi" w:cstheme="minorBidi"/>
          <w:b/>
          <w:bCs/>
          <w:noProof/>
          <w:color w:val="002060"/>
          <w:sz w:val="44"/>
          <w:szCs w:val="44"/>
        </w:rPr>
        <w:drawing>
          <wp:inline distT="0" distB="0" distL="0" distR="0" wp14:anchorId="50679577" wp14:editId="057B0B9B">
            <wp:extent cx="4485005" cy="2431322"/>
            <wp:effectExtent l="0" t="0" r="0" b="7620"/>
            <wp:docPr id="1648148918" name="Picture 1" descr="A green and white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8148918" name="Picture 1" descr="A green and white logo&#10;&#10;Description automatically generated"/>
                    <pic:cNvPicPr/>
                  </pic:nvPicPr>
                  <pic:blipFill>
                    <a:blip r:embed="rId12">
                      <a:extLst>
                        <a:ext uri="{28A0092B-C50C-407E-A947-70E740481C1C}">
                          <a14:useLocalDpi xmlns:a14="http://schemas.microsoft.com/office/drawing/2010/main" val="0"/>
                        </a:ext>
                      </a:extLst>
                    </a:blip>
                    <a:stretch>
                      <a:fillRect/>
                    </a:stretch>
                  </pic:blipFill>
                  <pic:spPr>
                    <a:xfrm>
                      <a:off x="0" y="0"/>
                      <a:ext cx="4506530" cy="2442991"/>
                    </a:xfrm>
                    <a:prstGeom prst="rect">
                      <a:avLst/>
                    </a:prstGeom>
                  </pic:spPr>
                </pic:pic>
              </a:graphicData>
            </a:graphic>
          </wp:inline>
        </w:drawing>
      </w:r>
    </w:p>
    <w:p w14:paraId="2DA9C9C7" w14:textId="77777777" w:rsidR="004F2A2D" w:rsidRDefault="004F2A2D" w:rsidP="004F2A2D">
      <w:pPr>
        <w:spacing w:line="240" w:lineRule="auto"/>
        <w:rPr>
          <w:rFonts w:asciiTheme="minorBidi" w:eastAsia="Montserrat" w:hAnsiTheme="minorBidi" w:cstheme="minorBidi"/>
          <w:b/>
          <w:bCs/>
          <w:color w:val="002060"/>
          <w:sz w:val="44"/>
          <w:szCs w:val="44"/>
        </w:rPr>
      </w:pPr>
    </w:p>
    <w:p w14:paraId="413DA786" w14:textId="77777777" w:rsidR="00A649D2" w:rsidRDefault="00A649D2" w:rsidP="00756ADB">
      <w:pPr>
        <w:spacing w:line="240" w:lineRule="auto"/>
        <w:jc w:val="center"/>
        <w:rPr>
          <w:rFonts w:asciiTheme="minorBidi" w:eastAsia="Montserrat" w:hAnsiTheme="minorBidi" w:cstheme="minorBidi"/>
          <w:b/>
          <w:bCs/>
          <w:sz w:val="28"/>
          <w:szCs w:val="28"/>
          <w:u w:val="single"/>
        </w:rPr>
      </w:pPr>
    </w:p>
    <w:p w14:paraId="06B71759" w14:textId="4FA327E0" w:rsidR="00756ADB" w:rsidRPr="00BA02AE" w:rsidRDefault="00756ADB" w:rsidP="00756ADB">
      <w:pPr>
        <w:spacing w:line="240" w:lineRule="auto"/>
        <w:jc w:val="center"/>
        <w:rPr>
          <w:rFonts w:asciiTheme="minorBidi" w:eastAsia="Montserrat" w:hAnsiTheme="minorBidi" w:cstheme="minorBidi"/>
          <w:b/>
          <w:bCs/>
          <w:sz w:val="28"/>
          <w:szCs w:val="28"/>
          <w:u w:val="single"/>
        </w:rPr>
      </w:pPr>
      <w:r w:rsidRPr="00BA02AE">
        <w:rPr>
          <w:rFonts w:asciiTheme="minorBidi" w:eastAsia="Montserrat" w:hAnsiTheme="minorBidi" w:cstheme="minorBidi"/>
          <w:b/>
          <w:bCs/>
          <w:sz w:val="28"/>
          <w:szCs w:val="28"/>
          <w:u w:val="single"/>
        </w:rPr>
        <w:t>Press release</w:t>
      </w:r>
    </w:p>
    <w:p w14:paraId="7A04D490" w14:textId="77777777" w:rsidR="004F2A2D" w:rsidRPr="00343823" w:rsidRDefault="004F2A2D" w:rsidP="002562CC">
      <w:pPr>
        <w:spacing w:line="240" w:lineRule="auto"/>
        <w:jc w:val="center"/>
        <w:rPr>
          <w:rFonts w:asciiTheme="minorBidi" w:eastAsia="Montserrat" w:hAnsiTheme="minorBidi" w:cstheme="minorBidi"/>
          <w:b/>
          <w:bCs/>
          <w:color w:val="002060"/>
          <w:sz w:val="44"/>
          <w:szCs w:val="44"/>
        </w:rPr>
      </w:pPr>
    </w:p>
    <w:p w14:paraId="375E7381" w14:textId="499F0DB3" w:rsidR="002562CC" w:rsidRPr="00063366" w:rsidRDefault="00D51BFE" w:rsidP="00063366">
      <w:pPr>
        <w:spacing w:line="240" w:lineRule="auto"/>
        <w:jc w:val="center"/>
        <w:rPr>
          <w:rFonts w:asciiTheme="minorBidi" w:eastAsia="Montserrat" w:hAnsiTheme="minorBidi" w:cstheme="minorBidi"/>
          <w:b/>
          <w:bCs/>
          <w:sz w:val="32"/>
          <w:szCs w:val="32"/>
        </w:rPr>
      </w:pPr>
      <w:r>
        <w:rPr>
          <w:rFonts w:asciiTheme="minorBidi" w:eastAsia="Montserrat" w:hAnsiTheme="minorBidi" w:cstheme="minorBidi"/>
          <w:b/>
          <w:bCs/>
          <w:sz w:val="32"/>
          <w:szCs w:val="32"/>
        </w:rPr>
        <w:t>RURBANIVE</w:t>
      </w:r>
      <w:r w:rsidRPr="00D51BFE">
        <w:rPr>
          <w:rFonts w:asciiTheme="minorBidi" w:eastAsia="Montserrat" w:hAnsiTheme="minorBidi" w:cstheme="minorBidi"/>
          <w:b/>
          <w:bCs/>
          <w:sz w:val="32"/>
          <w:szCs w:val="32"/>
        </w:rPr>
        <w:t xml:space="preserve"> </w:t>
      </w:r>
      <w:r>
        <w:rPr>
          <w:rFonts w:asciiTheme="minorBidi" w:eastAsia="Montserrat" w:hAnsiTheme="minorBidi" w:cstheme="minorBidi"/>
          <w:b/>
          <w:bCs/>
          <w:sz w:val="32"/>
          <w:szCs w:val="32"/>
        </w:rPr>
        <w:t>p</w:t>
      </w:r>
      <w:r w:rsidRPr="00D51BFE">
        <w:rPr>
          <w:rFonts w:asciiTheme="minorBidi" w:eastAsia="Montserrat" w:hAnsiTheme="minorBidi" w:cstheme="minorBidi"/>
          <w:b/>
          <w:bCs/>
          <w:sz w:val="32"/>
          <w:szCs w:val="32"/>
        </w:rPr>
        <w:t>roject</w:t>
      </w:r>
      <w:r>
        <w:rPr>
          <w:rFonts w:asciiTheme="minorBidi" w:eastAsia="Montserrat" w:hAnsiTheme="minorBidi" w:cstheme="minorBidi"/>
          <w:b/>
          <w:bCs/>
          <w:sz w:val="32"/>
          <w:szCs w:val="32"/>
        </w:rPr>
        <w:t xml:space="preserve"> b</w:t>
      </w:r>
      <w:r w:rsidRPr="00D51BFE">
        <w:rPr>
          <w:rFonts w:asciiTheme="minorBidi" w:eastAsia="Montserrat" w:hAnsiTheme="minorBidi" w:cstheme="minorBidi"/>
          <w:b/>
          <w:bCs/>
          <w:sz w:val="32"/>
          <w:szCs w:val="32"/>
        </w:rPr>
        <w:t>ridge</w:t>
      </w:r>
      <w:r w:rsidR="00FE1628">
        <w:rPr>
          <w:rFonts w:asciiTheme="minorBidi" w:eastAsia="Montserrat" w:hAnsiTheme="minorBidi" w:cstheme="minorBidi"/>
          <w:b/>
          <w:bCs/>
          <w:sz w:val="32"/>
          <w:szCs w:val="32"/>
        </w:rPr>
        <w:t>s</w:t>
      </w:r>
      <w:r w:rsidRPr="00D51BFE">
        <w:rPr>
          <w:rFonts w:asciiTheme="minorBidi" w:eastAsia="Montserrat" w:hAnsiTheme="minorBidi" w:cstheme="minorBidi"/>
          <w:b/>
          <w:bCs/>
          <w:sz w:val="32"/>
          <w:szCs w:val="32"/>
        </w:rPr>
        <w:t xml:space="preserve"> </w:t>
      </w:r>
      <w:r>
        <w:rPr>
          <w:rFonts w:asciiTheme="minorBidi" w:eastAsia="Montserrat" w:hAnsiTheme="minorBidi" w:cstheme="minorBidi"/>
          <w:b/>
          <w:bCs/>
          <w:sz w:val="32"/>
          <w:szCs w:val="32"/>
        </w:rPr>
        <w:t>rural-u</w:t>
      </w:r>
      <w:r w:rsidRPr="00D51BFE">
        <w:rPr>
          <w:rFonts w:asciiTheme="minorBidi" w:eastAsia="Montserrat" w:hAnsiTheme="minorBidi" w:cstheme="minorBidi"/>
          <w:b/>
          <w:bCs/>
          <w:sz w:val="32"/>
          <w:szCs w:val="32"/>
        </w:rPr>
        <w:t>rban</w:t>
      </w:r>
      <w:r w:rsidR="00175CC5">
        <w:rPr>
          <w:rFonts w:asciiTheme="minorBidi" w:eastAsia="Montserrat" w:hAnsiTheme="minorBidi" w:cstheme="minorBidi"/>
          <w:b/>
          <w:bCs/>
          <w:sz w:val="32"/>
          <w:szCs w:val="32"/>
        </w:rPr>
        <w:t xml:space="preserve"> social and technological</w:t>
      </w:r>
      <w:r w:rsidRPr="00D51BFE">
        <w:rPr>
          <w:rFonts w:asciiTheme="minorBidi" w:eastAsia="Montserrat" w:hAnsiTheme="minorBidi" w:cstheme="minorBidi"/>
          <w:b/>
          <w:bCs/>
          <w:sz w:val="32"/>
          <w:szCs w:val="32"/>
        </w:rPr>
        <w:t xml:space="preserve"> </w:t>
      </w:r>
      <w:r>
        <w:rPr>
          <w:rFonts w:asciiTheme="minorBidi" w:eastAsia="Montserrat" w:hAnsiTheme="minorBidi" w:cstheme="minorBidi"/>
          <w:b/>
          <w:bCs/>
          <w:sz w:val="32"/>
          <w:szCs w:val="32"/>
        </w:rPr>
        <w:t>d</w:t>
      </w:r>
      <w:r w:rsidRPr="00D51BFE">
        <w:rPr>
          <w:rFonts w:asciiTheme="minorBidi" w:eastAsia="Montserrat" w:hAnsiTheme="minorBidi" w:cstheme="minorBidi"/>
          <w:b/>
          <w:bCs/>
          <w:sz w:val="32"/>
          <w:szCs w:val="32"/>
        </w:rPr>
        <w:t xml:space="preserve">ivides </w:t>
      </w:r>
    </w:p>
    <w:p w14:paraId="37A045F9" w14:textId="77777777" w:rsidR="004F2A2D" w:rsidRDefault="004F2A2D" w:rsidP="002562CC">
      <w:pPr>
        <w:jc w:val="both"/>
        <w:rPr>
          <w:rFonts w:asciiTheme="minorBidi" w:eastAsia="Montserrat" w:hAnsiTheme="minorBidi" w:cstheme="minorBidi"/>
        </w:rPr>
      </w:pPr>
    </w:p>
    <w:p w14:paraId="67635AA7" w14:textId="77777777" w:rsidR="004F2A2D" w:rsidRDefault="004F2A2D" w:rsidP="002562CC">
      <w:pPr>
        <w:jc w:val="both"/>
        <w:rPr>
          <w:rFonts w:asciiTheme="minorBidi" w:eastAsia="Montserrat" w:hAnsiTheme="minorBidi" w:cstheme="minorBidi"/>
        </w:rPr>
      </w:pPr>
    </w:p>
    <w:p w14:paraId="5D2541D2" w14:textId="04C0BFAB" w:rsidR="00D51BFE" w:rsidRPr="00D51BFE" w:rsidRDefault="00D51BFE" w:rsidP="006B347D">
      <w:pPr>
        <w:jc w:val="both"/>
        <w:rPr>
          <w:rFonts w:asciiTheme="minorBidi" w:eastAsia="Montserrat" w:hAnsiTheme="minorBidi" w:cstheme="minorBidi"/>
        </w:rPr>
      </w:pPr>
      <w:r w:rsidRPr="00D51BFE">
        <w:rPr>
          <w:rFonts w:asciiTheme="minorBidi" w:eastAsia="Montserrat" w:hAnsiTheme="minorBidi" w:cstheme="minorBidi"/>
        </w:rPr>
        <w:t xml:space="preserve">Embarking on a transformative journey, the </w:t>
      </w:r>
      <w:r w:rsidRPr="006B347D">
        <w:rPr>
          <w:rFonts w:asciiTheme="minorBidi" w:eastAsia="Montserrat" w:hAnsiTheme="minorBidi" w:cstheme="minorBidi"/>
          <w:b/>
          <w:bCs/>
        </w:rPr>
        <w:t>Horizon EU project</w:t>
      </w:r>
      <w:r w:rsidRPr="00D51BFE">
        <w:rPr>
          <w:rFonts w:asciiTheme="minorBidi" w:eastAsia="Montserrat" w:hAnsiTheme="minorBidi" w:cstheme="minorBidi"/>
        </w:rPr>
        <w:t xml:space="preserve"> </w:t>
      </w:r>
      <w:r w:rsidR="00C421DE">
        <w:rPr>
          <w:rFonts w:asciiTheme="minorBidi" w:eastAsia="Montserrat" w:hAnsiTheme="minorBidi" w:cstheme="minorBidi"/>
        </w:rPr>
        <w:t>“</w:t>
      </w:r>
      <w:r w:rsidRPr="002B79C0">
        <w:rPr>
          <w:rFonts w:asciiTheme="minorBidi" w:eastAsia="Montserrat" w:hAnsiTheme="minorBidi" w:cstheme="minorBidi"/>
          <w:b/>
          <w:bCs/>
        </w:rPr>
        <w:t>RURBANIVE</w:t>
      </w:r>
      <w:r w:rsidR="00C421DE">
        <w:rPr>
          <w:rFonts w:asciiTheme="minorBidi" w:eastAsia="Montserrat" w:hAnsiTheme="minorBidi" w:cstheme="minorBidi"/>
          <w:b/>
          <w:bCs/>
        </w:rPr>
        <w:t>”</w:t>
      </w:r>
      <w:r w:rsidRPr="00D51BFE">
        <w:rPr>
          <w:rFonts w:asciiTheme="minorBidi" w:eastAsia="Montserrat" w:hAnsiTheme="minorBidi" w:cstheme="minorBidi"/>
        </w:rPr>
        <w:t xml:space="preserve"> has been officially launched, led by a consortium of experts</w:t>
      </w:r>
      <w:r w:rsidR="004E0F4B" w:rsidRPr="004E0F4B">
        <w:rPr>
          <w:rFonts w:asciiTheme="minorBidi" w:eastAsia="Montserrat" w:hAnsiTheme="minorBidi" w:cstheme="minorBidi"/>
        </w:rPr>
        <w:t xml:space="preserve">, </w:t>
      </w:r>
      <w:r w:rsidR="00AE3896" w:rsidRPr="00D51BFE">
        <w:rPr>
          <w:rFonts w:asciiTheme="minorBidi" w:eastAsia="Montserrat" w:hAnsiTheme="minorBidi" w:cstheme="minorBidi"/>
        </w:rPr>
        <w:t>this</w:t>
      </w:r>
      <w:r w:rsidRPr="00D51BFE">
        <w:rPr>
          <w:rFonts w:asciiTheme="minorBidi" w:eastAsia="Montserrat" w:hAnsiTheme="minorBidi" w:cstheme="minorBidi"/>
        </w:rPr>
        <w:t xml:space="preserve"> </w:t>
      </w:r>
      <w:r w:rsidR="007A2F65" w:rsidRPr="00D51BFE">
        <w:rPr>
          <w:rFonts w:asciiTheme="minorBidi" w:eastAsia="Montserrat" w:hAnsiTheme="minorBidi" w:cstheme="minorBidi"/>
        </w:rPr>
        <w:t>ground-breaking</w:t>
      </w:r>
      <w:r w:rsidRPr="00D51BFE">
        <w:rPr>
          <w:rFonts w:asciiTheme="minorBidi" w:eastAsia="Montserrat" w:hAnsiTheme="minorBidi" w:cstheme="minorBidi"/>
        </w:rPr>
        <w:t xml:space="preserve"> initiative seeks to revolutioni</w:t>
      </w:r>
      <w:r w:rsidR="002B79C0">
        <w:rPr>
          <w:rFonts w:asciiTheme="minorBidi" w:eastAsia="Montserrat" w:hAnsiTheme="minorBidi" w:cstheme="minorBidi"/>
        </w:rPr>
        <w:t>s</w:t>
      </w:r>
      <w:r w:rsidRPr="00D51BFE">
        <w:rPr>
          <w:rFonts w:asciiTheme="minorBidi" w:eastAsia="Montserrat" w:hAnsiTheme="minorBidi" w:cstheme="minorBidi"/>
        </w:rPr>
        <w:t>e the dynamics between urban and rural areas through the power of immersive technologies and innovative strategies</w:t>
      </w:r>
      <w:r w:rsidR="00526B6F">
        <w:rPr>
          <w:rFonts w:asciiTheme="minorBidi" w:eastAsia="Montserrat" w:hAnsiTheme="minorBidi" w:cstheme="minorBidi"/>
        </w:rPr>
        <w:t xml:space="preserve">, </w:t>
      </w:r>
      <w:r w:rsidR="00526B6F" w:rsidRPr="00526B6F">
        <w:rPr>
          <w:rFonts w:asciiTheme="minorBidi" w:eastAsia="Montserrat" w:hAnsiTheme="minorBidi" w:cstheme="minorBidi"/>
        </w:rPr>
        <w:t>engag</w:t>
      </w:r>
      <w:r w:rsidR="00526B6F">
        <w:rPr>
          <w:rFonts w:asciiTheme="minorBidi" w:eastAsia="Montserrat" w:hAnsiTheme="minorBidi" w:cstheme="minorBidi"/>
        </w:rPr>
        <w:t>ing</w:t>
      </w:r>
      <w:r w:rsidR="00526B6F" w:rsidRPr="00526B6F">
        <w:rPr>
          <w:rFonts w:asciiTheme="minorBidi" w:eastAsia="Montserrat" w:hAnsiTheme="minorBidi" w:cstheme="minorBidi"/>
        </w:rPr>
        <w:t xml:space="preserve"> a diverse range of stakeholders, including citizens, civil authorities, policymakers, and other actors</w:t>
      </w:r>
      <w:r w:rsidR="00526B6F">
        <w:rPr>
          <w:rFonts w:asciiTheme="minorBidi" w:eastAsia="Montserrat" w:hAnsiTheme="minorBidi" w:cstheme="minorBidi"/>
        </w:rPr>
        <w:t xml:space="preserve"> </w:t>
      </w:r>
      <w:r w:rsidR="00526B6F" w:rsidRPr="00526B6F">
        <w:rPr>
          <w:rFonts w:asciiTheme="minorBidi" w:eastAsia="Montserrat" w:hAnsiTheme="minorBidi" w:cstheme="minorBidi"/>
        </w:rPr>
        <w:t>fostering knowledge exchange and innovative solutions.</w:t>
      </w:r>
    </w:p>
    <w:p w14:paraId="795AFDBC" w14:textId="77777777" w:rsidR="00D51BFE" w:rsidRPr="00D51BFE" w:rsidRDefault="00D51BFE" w:rsidP="006B347D">
      <w:pPr>
        <w:jc w:val="both"/>
        <w:rPr>
          <w:rFonts w:asciiTheme="minorBidi" w:eastAsia="Montserrat" w:hAnsiTheme="minorBidi" w:cstheme="minorBidi"/>
        </w:rPr>
      </w:pPr>
    </w:p>
    <w:p w14:paraId="2D967AB5" w14:textId="798919B4" w:rsidR="008024C4" w:rsidRDefault="00D51BFE" w:rsidP="006B347D">
      <w:pPr>
        <w:jc w:val="both"/>
      </w:pPr>
      <w:r w:rsidRPr="00D51BFE">
        <w:rPr>
          <w:rFonts w:asciiTheme="minorBidi" w:eastAsia="Montserrat" w:hAnsiTheme="minorBidi" w:cstheme="minorBidi"/>
        </w:rPr>
        <w:t>In response to global challenges such as economic downturns and the pandemic</w:t>
      </w:r>
      <w:r w:rsidR="00245498">
        <w:rPr>
          <w:rFonts w:asciiTheme="minorBidi" w:eastAsia="Montserrat" w:hAnsiTheme="minorBidi" w:cstheme="minorBidi"/>
        </w:rPr>
        <w:t>’s impact</w:t>
      </w:r>
      <w:r w:rsidRPr="00D51BFE">
        <w:rPr>
          <w:rFonts w:asciiTheme="minorBidi" w:eastAsia="Montserrat" w:hAnsiTheme="minorBidi" w:cstheme="minorBidi"/>
        </w:rPr>
        <w:t xml:space="preserve">, </w:t>
      </w:r>
      <w:hyperlink r:id="rId13" w:history="1">
        <w:r w:rsidR="00C41943" w:rsidRPr="006764D8">
          <w:rPr>
            <w:rStyle w:val="Hyperlink"/>
            <w:rFonts w:asciiTheme="minorBidi" w:eastAsia="Montserrat" w:hAnsiTheme="minorBidi" w:cstheme="minorBidi"/>
          </w:rPr>
          <w:t>RURBANIVE</w:t>
        </w:r>
      </w:hyperlink>
      <w:r w:rsidR="00C41943">
        <w:rPr>
          <w:rFonts w:asciiTheme="minorBidi" w:eastAsia="Montserrat" w:hAnsiTheme="minorBidi" w:cstheme="minorBidi"/>
        </w:rPr>
        <w:t xml:space="preserve"> </w:t>
      </w:r>
      <w:r w:rsidRPr="00D51BFE">
        <w:rPr>
          <w:rFonts w:asciiTheme="minorBidi" w:eastAsia="Montserrat" w:hAnsiTheme="minorBidi" w:cstheme="minorBidi"/>
        </w:rPr>
        <w:t>aims to address regional inequalities. At its core is the creation of a dynamic community store, serving as a hub for experimentation, innovation, and co-creation, fostering bi-directional urban-rural synergies.</w:t>
      </w:r>
      <w:r w:rsidR="006B347D">
        <w:rPr>
          <w:rFonts w:asciiTheme="minorBidi" w:eastAsia="Montserrat" w:hAnsiTheme="minorBidi" w:cstheme="minorBidi"/>
        </w:rPr>
        <w:t xml:space="preserve"> </w:t>
      </w:r>
      <w:r w:rsidR="00587D35">
        <w:t>E</w:t>
      </w:r>
      <w:r w:rsidR="00587D35" w:rsidRPr="00587D35">
        <w:t>xploiting the endless capabilities of Extended Reality,</w:t>
      </w:r>
      <w:r w:rsidR="00587D35">
        <w:rPr>
          <w:rFonts w:asciiTheme="minorBidi" w:eastAsia="Montserrat" w:hAnsiTheme="minorBidi" w:cstheme="minorBidi"/>
        </w:rPr>
        <w:t xml:space="preserve"> </w:t>
      </w:r>
      <w:hyperlink r:id="rId14" w:history="1">
        <w:r w:rsidR="006B347D" w:rsidRPr="006764D8">
          <w:rPr>
            <w:rStyle w:val="Hyperlink"/>
          </w:rPr>
          <w:t>RURBANIVE</w:t>
        </w:r>
      </w:hyperlink>
      <w:r w:rsidR="006B347D">
        <w:t xml:space="preserve"> will develop </w:t>
      </w:r>
      <w:r w:rsidR="00C50260">
        <w:rPr>
          <w:b/>
          <w:bCs/>
        </w:rPr>
        <w:t>six</w:t>
      </w:r>
      <w:r w:rsidR="006B347D" w:rsidRPr="006B347D">
        <w:rPr>
          <w:b/>
          <w:bCs/>
        </w:rPr>
        <w:t xml:space="preserve"> Rural</w:t>
      </w:r>
      <w:r w:rsidR="00C50260" w:rsidRPr="00C50260">
        <w:rPr>
          <w:b/>
          <w:bCs/>
        </w:rPr>
        <w:t>-</w:t>
      </w:r>
      <w:r w:rsidR="006B347D" w:rsidRPr="006B347D">
        <w:rPr>
          <w:b/>
          <w:bCs/>
        </w:rPr>
        <w:t xml:space="preserve">Urban </w:t>
      </w:r>
      <w:r w:rsidR="00AE3896" w:rsidRPr="006B347D">
        <w:rPr>
          <w:b/>
          <w:bCs/>
        </w:rPr>
        <w:t>enablers -</w:t>
      </w:r>
      <w:r w:rsidR="008109B6">
        <w:rPr>
          <w:b/>
          <w:bCs/>
        </w:rPr>
        <w:t xml:space="preserve"> </w:t>
      </w:r>
      <w:r w:rsidR="006B347D" w:rsidRPr="006B347D">
        <w:rPr>
          <w:b/>
          <w:bCs/>
        </w:rPr>
        <w:t>innovations</w:t>
      </w:r>
      <w:r w:rsidR="006B347D">
        <w:t xml:space="preserve"> in six domains known to favour bi-directional urban-rural synergies and a well-being economy. </w:t>
      </w:r>
    </w:p>
    <w:p w14:paraId="47EE6707" w14:textId="77777777" w:rsidR="001248BB" w:rsidRDefault="001248BB" w:rsidP="006B347D">
      <w:pPr>
        <w:jc w:val="both"/>
      </w:pPr>
    </w:p>
    <w:p w14:paraId="7CC0269F" w14:textId="77777777" w:rsidR="00776A3C" w:rsidRDefault="00776A3C" w:rsidP="006B347D">
      <w:pPr>
        <w:jc w:val="both"/>
      </w:pPr>
    </w:p>
    <w:p w14:paraId="0ADC1F3E" w14:textId="424B0581" w:rsidR="001248BB" w:rsidRPr="00776A3C" w:rsidRDefault="001248BB" w:rsidP="006B347D">
      <w:pPr>
        <w:jc w:val="both"/>
        <w:rPr>
          <w:b/>
          <w:bCs/>
        </w:rPr>
      </w:pPr>
      <w:r w:rsidRPr="00776A3C">
        <w:rPr>
          <w:b/>
          <w:bCs/>
        </w:rPr>
        <w:t xml:space="preserve">Co-creation Labs </w:t>
      </w:r>
      <w:r w:rsidR="00776A3C" w:rsidRPr="00776A3C">
        <w:rPr>
          <w:b/>
          <w:bCs/>
        </w:rPr>
        <w:t>with tech innovations all over Europe</w:t>
      </w:r>
    </w:p>
    <w:p w14:paraId="037A1850" w14:textId="77777777" w:rsidR="00776A3C" w:rsidRDefault="00776A3C" w:rsidP="006B347D">
      <w:pPr>
        <w:jc w:val="both"/>
      </w:pPr>
    </w:p>
    <w:p w14:paraId="51628DCD" w14:textId="07AE524B" w:rsidR="001A4D78" w:rsidRPr="00822224" w:rsidRDefault="001248BB" w:rsidP="006B347D">
      <w:pPr>
        <w:jc w:val="both"/>
      </w:pPr>
      <w:r>
        <w:t xml:space="preserve">Throughout </w:t>
      </w:r>
      <w:r w:rsidR="001A4D78" w:rsidRPr="001A4D78">
        <w:t xml:space="preserve">the project, seven </w:t>
      </w:r>
      <w:r w:rsidR="001A4D78" w:rsidRPr="001A4D78">
        <w:rPr>
          <w:b/>
          <w:bCs/>
        </w:rPr>
        <w:t>Rural-Urban</w:t>
      </w:r>
      <w:r w:rsidR="00AE3896">
        <w:rPr>
          <w:b/>
          <w:bCs/>
        </w:rPr>
        <w:t xml:space="preserve"> </w:t>
      </w:r>
      <w:r w:rsidR="001A4D78" w:rsidRPr="001A4D78">
        <w:rPr>
          <w:b/>
          <w:bCs/>
        </w:rPr>
        <w:t>Co-creation Labs</w:t>
      </w:r>
      <w:r w:rsidR="00AE3896">
        <w:rPr>
          <w:b/>
          <w:bCs/>
        </w:rPr>
        <w:t xml:space="preserve"> </w:t>
      </w:r>
      <w:r w:rsidR="001A4D78" w:rsidRPr="001A4D78">
        <w:t xml:space="preserve">in diverse geographic and socio-cultural contexts will be outfitted with social and technological innovations. Two of them will take place in Greece: one on the island of </w:t>
      </w:r>
      <w:r w:rsidR="001A4D78" w:rsidRPr="001248BB">
        <w:rPr>
          <w:b/>
          <w:bCs/>
        </w:rPr>
        <w:t>Milos</w:t>
      </w:r>
      <w:r w:rsidR="001A4D78" w:rsidRPr="001A4D78">
        <w:t xml:space="preserve">, addressing low diversification of </w:t>
      </w:r>
      <w:r w:rsidR="001A4D78" w:rsidRPr="001A4D78">
        <w:lastRenderedPageBreak/>
        <w:t xml:space="preserve">ecosystem restoration and integration with agriculture, and one in </w:t>
      </w:r>
      <w:r w:rsidR="001A4D78" w:rsidRPr="001248BB">
        <w:rPr>
          <w:b/>
          <w:bCs/>
        </w:rPr>
        <w:t>Trikala</w:t>
      </w:r>
      <w:r w:rsidR="001A4D78" w:rsidRPr="001A4D78">
        <w:t>, addressing areas underserved by public transport and unsustainable cultural tourism.</w:t>
      </w:r>
      <w:r w:rsidR="001A4D78">
        <w:t xml:space="preserve"> The lab in </w:t>
      </w:r>
      <w:r w:rsidR="001A4D78" w:rsidRPr="001248BB">
        <w:rPr>
          <w:b/>
          <w:bCs/>
        </w:rPr>
        <w:t>Lower Austria</w:t>
      </w:r>
      <w:r w:rsidR="001A4D78">
        <w:t xml:space="preserve"> will attempt to </w:t>
      </w:r>
      <w:r w:rsidR="00D803A7">
        <w:t>deal with</w:t>
      </w:r>
      <w:r w:rsidR="001A4D78">
        <w:t xml:space="preserve"> t</w:t>
      </w:r>
      <w:r w:rsidR="001A4D78" w:rsidRPr="001A4D78">
        <w:t>ransporting resources</w:t>
      </w:r>
      <w:r w:rsidR="001A4D78">
        <w:t xml:space="preserve"> </w:t>
      </w:r>
      <w:r w:rsidR="001A4D78" w:rsidRPr="001A4D78">
        <w:t xml:space="preserve">from rural areas </w:t>
      </w:r>
      <w:r w:rsidR="001A4D78">
        <w:t xml:space="preserve">and </w:t>
      </w:r>
      <w:r w:rsidR="00D46878">
        <w:t xml:space="preserve">the </w:t>
      </w:r>
      <w:r w:rsidR="001A4D78" w:rsidRPr="001A4D78">
        <w:t>economic stagnation</w:t>
      </w:r>
      <w:r w:rsidR="001A4D78">
        <w:t>,</w:t>
      </w:r>
      <w:r w:rsidR="00D46878" w:rsidRPr="00D46878">
        <w:t xml:space="preserve"> </w:t>
      </w:r>
      <w:r w:rsidR="00D46878" w:rsidRPr="00415A44">
        <w:t xml:space="preserve">focusing primarily on circular </w:t>
      </w:r>
      <w:r w:rsidR="00AE3896">
        <w:t>bio economy</w:t>
      </w:r>
      <w:r w:rsidR="00D46878" w:rsidRPr="00415A44">
        <w:t xml:space="preserve"> and improvement of the supply chain. </w:t>
      </w:r>
      <w:r w:rsidR="00D46878">
        <w:t>T</w:t>
      </w:r>
      <w:r w:rsidR="00822224">
        <w:t xml:space="preserve">he lab in </w:t>
      </w:r>
      <w:r w:rsidR="00822224" w:rsidRPr="001248BB">
        <w:rPr>
          <w:b/>
          <w:bCs/>
        </w:rPr>
        <w:t xml:space="preserve">Prague </w:t>
      </w:r>
      <w:proofErr w:type="spellStart"/>
      <w:r w:rsidR="00822224" w:rsidRPr="001248BB">
        <w:rPr>
          <w:b/>
          <w:bCs/>
        </w:rPr>
        <w:t>Suchdol</w:t>
      </w:r>
      <w:proofErr w:type="spellEnd"/>
      <w:r w:rsidR="00822224" w:rsidRPr="00822224">
        <w:t xml:space="preserve"> </w:t>
      </w:r>
      <w:r w:rsidR="00822224">
        <w:t xml:space="preserve">will cope </w:t>
      </w:r>
      <w:r w:rsidR="00D46878" w:rsidRPr="00415A44">
        <w:t>as well with the improvement of logistics, shortening the value chains, nurturing user engagement</w:t>
      </w:r>
      <w:r w:rsidR="00AE3896">
        <w:t>,</w:t>
      </w:r>
      <w:r w:rsidR="00D46878" w:rsidRPr="00415A44">
        <w:t xml:space="preserve"> and raising society and territorial awareness.</w:t>
      </w:r>
      <w:r w:rsidR="00822224">
        <w:t xml:space="preserve">  </w:t>
      </w:r>
      <w:r w:rsidR="00405E42" w:rsidRPr="001248BB">
        <w:rPr>
          <w:b/>
          <w:bCs/>
        </w:rPr>
        <w:t>Burgos province</w:t>
      </w:r>
      <w:r w:rsidR="00405E42">
        <w:t xml:space="preserve"> in Spain will also be one of the co-creation labs’ locations, </w:t>
      </w:r>
      <w:r w:rsidR="007B3D34">
        <w:t>addressing r</w:t>
      </w:r>
      <w:r w:rsidR="00405E42" w:rsidRPr="00405E42">
        <w:t>ural depopulation</w:t>
      </w:r>
      <w:r w:rsidR="007B3D34">
        <w:t xml:space="preserve"> and </w:t>
      </w:r>
      <w:r w:rsidR="00405E42" w:rsidRPr="00405E42">
        <w:t>sustaining cultural tourism</w:t>
      </w:r>
      <w:r w:rsidR="007B3D34">
        <w:t xml:space="preserve">. </w:t>
      </w:r>
      <w:r w:rsidR="00B247C5">
        <w:t xml:space="preserve">The </w:t>
      </w:r>
      <w:r w:rsidR="006764D8">
        <w:t>Rural-Urban Cocreation Lab</w:t>
      </w:r>
      <w:r w:rsidR="00AE3896">
        <w:t>’</w:t>
      </w:r>
      <w:r w:rsidR="006764D8">
        <w:t>s</w:t>
      </w:r>
      <w:r w:rsidR="00AE3896">
        <w:t xml:space="preserve"> </w:t>
      </w:r>
      <w:r w:rsidR="00B247C5">
        <w:t xml:space="preserve">main challenge in the </w:t>
      </w:r>
      <w:r w:rsidR="00B247C5" w:rsidRPr="00B247C5">
        <w:rPr>
          <w:b/>
          <w:bCs/>
        </w:rPr>
        <w:t xml:space="preserve">City of Lemgo </w:t>
      </w:r>
      <w:r w:rsidR="00B247C5">
        <w:t>(Germany) is c</w:t>
      </w:r>
      <w:r w:rsidR="00B247C5" w:rsidRPr="00B247C5">
        <w:t>ommuting to work</w:t>
      </w:r>
      <w:r w:rsidR="00B247C5">
        <w:t xml:space="preserve"> and</w:t>
      </w:r>
      <w:r w:rsidR="00B247C5" w:rsidRPr="00B247C5">
        <w:t xml:space="preserve"> engagement towards business opportunities</w:t>
      </w:r>
      <w:r w:rsidR="00B247C5">
        <w:t xml:space="preserve">, while </w:t>
      </w:r>
      <w:r w:rsidR="00BE4572">
        <w:t xml:space="preserve">the lab at </w:t>
      </w:r>
      <w:proofErr w:type="spellStart"/>
      <w:r w:rsidR="00BE4572" w:rsidRPr="00BE4572">
        <w:rPr>
          <w:b/>
          <w:bCs/>
        </w:rPr>
        <w:t>Kedainiai</w:t>
      </w:r>
      <w:proofErr w:type="spellEnd"/>
      <w:r w:rsidR="00BE4572" w:rsidRPr="00BE4572">
        <w:rPr>
          <w:b/>
          <w:bCs/>
        </w:rPr>
        <w:t xml:space="preserve"> municipality</w:t>
      </w:r>
      <w:r w:rsidR="00BE4572">
        <w:t xml:space="preserve"> in Lithuania will address l</w:t>
      </w:r>
      <w:r w:rsidR="00BE4572" w:rsidRPr="00BE4572">
        <w:t>ow innovation, institutional</w:t>
      </w:r>
      <w:r w:rsidR="00BE4572">
        <w:t xml:space="preserve"> </w:t>
      </w:r>
      <w:r w:rsidR="00BE4572" w:rsidRPr="00BE4572">
        <w:t>thickness,</w:t>
      </w:r>
      <w:r w:rsidR="00BE4572">
        <w:t xml:space="preserve"> and</w:t>
      </w:r>
      <w:r w:rsidR="00BE4572" w:rsidRPr="00BE4572">
        <w:t xml:space="preserve"> </w:t>
      </w:r>
      <w:r w:rsidR="007A343D">
        <w:t xml:space="preserve">a </w:t>
      </w:r>
      <w:r w:rsidR="00BE4572" w:rsidRPr="00BE4572">
        <w:t>city-centric regional outlook</w:t>
      </w:r>
      <w:r w:rsidR="00BE4572">
        <w:t xml:space="preserve">. </w:t>
      </w:r>
    </w:p>
    <w:p w14:paraId="2A919336" w14:textId="77777777" w:rsidR="001A4D78" w:rsidRDefault="001A4D78" w:rsidP="006B347D">
      <w:pPr>
        <w:jc w:val="both"/>
      </w:pPr>
    </w:p>
    <w:p w14:paraId="4659DFBD" w14:textId="77777777" w:rsidR="000B762F" w:rsidRDefault="000B762F" w:rsidP="006B347D">
      <w:pPr>
        <w:jc w:val="both"/>
      </w:pPr>
    </w:p>
    <w:p w14:paraId="3AF22577" w14:textId="6E72C603" w:rsidR="000B6283" w:rsidRDefault="000B6283" w:rsidP="006B347D">
      <w:pPr>
        <w:jc w:val="both"/>
        <w:rPr>
          <w:b/>
          <w:bCs/>
        </w:rPr>
      </w:pPr>
      <w:r w:rsidRPr="000B6283">
        <w:rPr>
          <w:b/>
          <w:bCs/>
        </w:rPr>
        <w:t>Fostering synergies through a Community Store</w:t>
      </w:r>
    </w:p>
    <w:p w14:paraId="4B1EDF06" w14:textId="77777777" w:rsidR="00C866FB" w:rsidRDefault="00C866FB" w:rsidP="006B347D">
      <w:pPr>
        <w:jc w:val="both"/>
        <w:rPr>
          <w:b/>
          <w:bCs/>
        </w:rPr>
      </w:pPr>
    </w:p>
    <w:p w14:paraId="3A5CFE8C" w14:textId="5396F71B" w:rsidR="005C5F12" w:rsidRDefault="00000000" w:rsidP="005C5F12">
      <w:pPr>
        <w:jc w:val="both"/>
        <w:rPr>
          <w:lang w:val="el-GR"/>
        </w:rPr>
      </w:pPr>
      <w:hyperlink r:id="rId15" w:history="1">
        <w:r w:rsidR="002844F8" w:rsidRPr="007A2F65">
          <w:rPr>
            <w:rStyle w:val="Hyperlink"/>
          </w:rPr>
          <w:t>RURBANIVE</w:t>
        </w:r>
      </w:hyperlink>
      <w:r w:rsidR="002844F8">
        <w:t xml:space="preserve"> </w:t>
      </w:r>
      <w:r w:rsidR="005C5F12">
        <w:t>aims</w:t>
      </w:r>
      <w:r w:rsidR="005C5F12" w:rsidRPr="005C5F12">
        <w:t xml:space="preserve"> to provide the required technical and economic solutions, covering a representative variety of European rural areas to </w:t>
      </w:r>
      <w:r w:rsidR="000C1E44">
        <w:t>facilitate</w:t>
      </w:r>
      <w:r w:rsidR="005C5F12" w:rsidRPr="005C5F12">
        <w:t xml:space="preserve"> the design of positive governance frameworks and policy interventions for rural communities. In such an immersive environment, end-users can create, co-design, co-create, and engage with others while challenging their status quo, where alternative ideas and opportunities become real. </w:t>
      </w:r>
      <w:r w:rsidR="005C5F12" w:rsidRPr="005C5F12">
        <w:rPr>
          <w:lang w:val="el-GR"/>
        </w:rPr>
        <w:t xml:space="preserve">The envisioned community store </w:t>
      </w:r>
      <w:r w:rsidR="00993342">
        <w:rPr>
          <w:lang w:val="el-GR"/>
        </w:rPr>
        <w:t xml:space="preserve">will </w:t>
      </w:r>
      <w:r w:rsidR="005C5F12" w:rsidRPr="005C5F12">
        <w:rPr>
          <w:lang w:val="el-GR"/>
        </w:rPr>
        <w:t>contribute towards:</w:t>
      </w:r>
    </w:p>
    <w:p w14:paraId="7355202F" w14:textId="77777777" w:rsidR="00993342" w:rsidRPr="005C5F12" w:rsidRDefault="00993342" w:rsidP="005C5F12">
      <w:pPr>
        <w:jc w:val="both"/>
        <w:rPr>
          <w:lang w:val="el-GR"/>
        </w:rPr>
      </w:pPr>
    </w:p>
    <w:p w14:paraId="1C9E09D8" w14:textId="61929DF3" w:rsidR="005C5F12" w:rsidRPr="005C5F12" w:rsidRDefault="005C5F12" w:rsidP="005C5F12">
      <w:pPr>
        <w:numPr>
          <w:ilvl w:val="0"/>
          <w:numId w:val="34"/>
        </w:numPr>
        <w:jc w:val="both"/>
      </w:pPr>
      <w:r w:rsidRPr="005C5F12">
        <w:t>Improving logistics, and shortening value chains (towards climate neutrality)</w:t>
      </w:r>
      <w:r w:rsidR="007A2F65">
        <w:t>;</w:t>
      </w:r>
    </w:p>
    <w:p w14:paraId="75EC53CB" w14:textId="50C256A2" w:rsidR="005C5F12" w:rsidRPr="005C5F12" w:rsidRDefault="005C5F12" w:rsidP="005C5F12">
      <w:pPr>
        <w:numPr>
          <w:ilvl w:val="0"/>
          <w:numId w:val="34"/>
        </w:numPr>
        <w:jc w:val="both"/>
      </w:pPr>
      <w:r w:rsidRPr="005C5F12">
        <w:t>Ecosystem and biodiversity restoration (preserving ecosystems)</w:t>
      </w:r>
      <w:r w:rsidR="007A2F65">
        <w:t>;</w:t>
      </w:r>
    </w:p>
    <w:p w14:paraId="06579905" w14:textId="4A825925" w:rsidR="005C5F12" w:rsidRPr="005C5F12" w:rsidRDefault="005C5F12" w:rsidP="005C5F12">
      <w:pPr>
        <w:numPr>
          <w:ilvl w:val="0"/>
          <w:numId w:val="34"/>
        </w:numPr>
        <w:jc w:val="both"/>
        <w:rPr>
          <w:lang w:val="el-GR"/>
        </w:rPr>
      </w:pPr>
      <w:r w:rsidRPr="005C5F12">
        <w:rPr>
          <w:lang w:val="el-GR"/>
        </w:rPr>
        <w:t>Circular economy (environmental quality)</w:t>
      </w:r>
      <w:r w:rsidR="007A2F65">
        <w:rPr>
          <w:lang w:val="en-US"/>
        </w:rPr>
        <w:t>;</w:t>
      </w:r>
    </w:p>
    <w:p w14:paraId="69961B79" w14:textId="05A2C78C" w:rsidR="005C5F12" w:rsidRPr="005C5F12" w:rsidRDefault="005C5F12" w:rsidP="005C5F12">
      <w:pPr>
        <w:numPr>
          <w:ilvl w:val="0"/>
          <w:numId w:val="34"/>
        </w:numPr>
        <w:jc w:val="both"/>
      </w:pPr>
      <w:r w:rsidRPr="005C5F12">
        <w:t>User engagement, empowerment, society and territorial awareness (social well-being, rural jobs and growth, and development prospects)</w:t>
      </w:r>
      <w:r w:rsidR="007A2F65">
        <w:t>;</w:t>
      </w:r>
    </w:p>
    <w:p w14:paraId="3EA8D5D0" w14:textId="50CDF6F0" w:rsidR="005C5F12" w:rsidRPr="005C5F12" w:rsidRDefault="005C5F12" w:rsidP="005C5F12">
      <w:pPr>
        <w:numPr>
          <w:ilvl w:val="0"/>
          <w:numId w:val="34"/>
        </w:numPr>
        <w:jc w:val="both"/>
      </w:pPr>
      <w:r w:rsidRPr="005C5F12">
        <w:t>Culture, landscape and heritage access and promotion</w:t>
      </w:r>
      <w:r w:rsidR="007A2F65">
        <w:t>;</w:t>
      </w:r>
    </w:p>
    <w:p w14:paraId="6E1F52C5" w14:textId="46BB1C96" w:rsidR="005C5F12" w:rsidRPr="005C5F12" w:rsidRDefault="005C5F12" w:rsidP="005C5F12">
      <w:pPr>
        <w:numPr>
          <w:ilvl w:val="0"/>
          <w:numId w:val="34"/>
        </w:numPr>
        <w:jc w:val="both"/>
        <w:rPr>
          <w:lang w:val="el-GR"/>
        </w:rPr>
      </w:pPr>
      <w:r w:rsidRPr="005C5F12">
        <w:rPr>
          <w:lang w:val="el-GR"/>
        </w:rPr>
        <w:t>Enhanced mobility</w:t>
      </w:r>
      <w:r w:rsidR="007A2F65">
        <w:rPr>
          <w:lang w:val="en-US"/>
        </w:rPr>
        <w:t>;</w:t>
      </w:r>
    </w:p>
    <w:p w14:paraId="2B3D9AF5" w14:textId="77777777" w:rsidR="005C5F12" w:rsidRPr="00C866FB" w:rsidRDefault="005C5F12" w:rsidP="006B347D">
      <w:pPr>
        <w:jc w:val="both"/>
        <w:rPr>
          <w:b/>
          <w:bCs/>
        </w:rPr>
      </w:pPr>
    </w:p>
    <w:p w14:paraId="07170A15" w14:textId="227E41F7" w:rsidR="005C3E68" w:rsidRDefault="007007FF" w:rsidP="006B347D">
      <w:pPr>
        <w:jc w:val="both"/>
      </w:pPr>
      <w:r>
        <w:t>The digital space of</w:t>
      </w:r>
      <w:r w:rsidR="006B347D">
        <w:t xml:space="preserve"> </w:t>
      </w:r>
      <w:r w:rsidR="006B347D" w:rsidRPr="00DE45B7">
        <w:rPr>
          <w:b/>
          <w:bCs/>
        </w:rPr>
        <w:t>“Community Store”</w:t>
      </w:r>
      <w:r w:rsidR="006B347D" w:rsidRPr="00DE45B7">
        <w:t>,</w:t>
      </w:r>
      <w:r w:rsidR="006B347D">
        <w:t xml:space="preserve"> which is the prominent result of the project, will integrate the </w:t>
      </w:r>
      <w:r w:rsidR="005C5F12">
        <w:t>enablers</w:t>
      </w:r>
      <w:r w:rsidR="006B347D">
        <w:t xml:space="preserve"> along with the “Community of Practice Suite” of Policies, facilitating rural and urban communities to create strong synergies</w:t>
      </w:r>
      <w:r>
        <w:t xml:space="preserve"> </w:t>
      </w:r>
      <w:r w:rsidR="006B347D">
        <w:t xml:space="preserve">supporting </w:t>
      </w:r>
      <w:r w:rsidR="006C2960">
        <w:t>online</w:t>
      </w:r>
      <w:r w:rsidR="006B347D">
        <w:t xml:space="preserve"> interaction, dialogue, collaboration, and participation of rural</w:t>
      </w:r>
      <w:r w:rsidR="008109B6">
        <w:t>-</w:t>
      </w:r>
      <w:r w:rsidR="006B347D">
        <w:t xml:space="preserve">urban actors and stakeholders. </w:t>
      </w:r>
      <w:r w:rsidR="006C2960" w:rsidRPr="006C2960">
        <w:t>Together, they will enable rural</w:t>
      </w:r>
      <w:r w:rsidR="008109B6">
        <w:t>-</w:t>
      </w:r>
      <w:r w:rsidR="006C2960" w:rsidRPr="006C2960">
        <w:t>urban interactions through enhanced social connectivity, cooperation, and instant realisation. Participatory processes will support dialogue and cooperation and enable stakeholders to assess and evaluate processes and future scenarios that contribute further to the development of synergies and recommendations.</w:t>
      </w:r>
    </w:p>
    <w:p w14:paraId="030CC6C8" w14:textId="77777777" w:rsidR="004C6346" w:rsidRDefault="004C6346" w:rsidP="006B347D">
      <w:pPr>
        <w:jc w:val="both"/>
      </w:pPr>
    </w:p>
    <w:p w14:paraId="5E6683F8" w14:textId="6411951B" w:rsidR="004C6346" w:rsidRDefault="008109B6" w:rsidP="006B347D">
      <w:pPr>
        <w:jc w:val="both"/>
      </w:pPr>
      <w:r>
        <w:t>As</w:t>
      </w:r>
      <w:r w:rsidR="00AE3896">
        <w:t xml:space="preserve"> </w:t>
      </w:r>
      <w:proofErr w:type="spellStart"/>
      <w:r>
        <w:t>Dr.</w:t>
      </w:r>
      <w:proofErr w:type="spellEnd"/>
      <w:r>
        <w:t xml:space="preserve"> </w:t>
      </w:r>
      <w:proofErr w:type="spellStart"/>
      <w:r>
        <w:t>Amditis</w:t>
      </w:r>
      <w:proofErr w:type="spellEnd"/>
      <w:r>
        <w:t xml:space="preserve">, </w:t>
      </w:r>
      <w:r w:rsidR="00C421DE" w:rsidRPr="00940143">
        <w:rPr>
          <w:b/>
          <w:bCs/>
        </w:rPr>
        <w:t xml:space="preserve">project </w:t>
      </w:r>
      <w:r w:rsidR="00BA02AE" w:rsidRPr="00940143">
        <w:rPr>
          <w:b/>
          <w:bCs/>
        </w:rPr>
        <w:t>coordinator, and Research &amp; Development Director of ICCS/NTUA</w:t>
      </w:r>
      <w:r w:rsidR="00C56562">
        <w:rPr>
          <w:b/>
          <w:bCs/>
        </w:rPr>
        <w:t xml:space="preserve"> </w:t>
      </w:r>
      <w:r w:rsidR="00855C0F">
        <w:t>states</w:t>
      </w:r>
      <w:r w:rsidR="00BA02AE" w:rsidRPr="00940143">
        <w:rPr>
          <w:b/>
          <w:bCs/>
        </w:rPr>
        <w:t xml:space="preserve"> </w:t>
      </w:r>
      <w:r w:rsidR="00C421DE" w:rsidRPr="00BA02AE">
        <w:rPr>
          <w:i/>
          <w:iCs/>
        </w:rPr>
        <w:t>“</w:t>
      </w:r>
      <w:r w:rsidR="00BA02AE" w:rsidRPr="00BA02AE">
        <w:rPr>
          <w:i/>
          <w:iCs/>
        </w:rPr>
        <w:t xml:space="preserve">RURBANIVE is a research project that combines social and technological innovation and </w:t>
      </w:r>
      <w:r w:rsidR="00BA02AE">
        <w:rPr>
          <w:i/>
          <w:iCs/>
        </w:rPr>
        <w:t>i</w:t>
      </w:r>
      <w:r w:rsidR="00BA02AE" w:rsidRPr="00BA02AE">
        <w:rPr>
          <w:i/>
          <w:iCs/>
        </w:rPr>
        <w:t>t's an honour for our institute to lead it. Our consortium envisions a future where rural areas are immersed and included in the technological progress, and no longer left behind, by adopting and adjusting the urban advances to the rural reality. RURBANIVE's successful kick-off meeting indicated an engaged project team focused on the successful implementation of our plan.</w:t>
      </w:r>
      <w:r w:rsidR="00C421DE" w:rsidRPr="00BA02AE">
        <w:rPr>
          <w:i/>
          <w:iCs/>
        </w:rPr>
        <w:t>”</w:t>
      </w:r>
    </w:p>
    <w:p w14:paraId="5C08FA7C" w14:textId="77777777" w:rsidR="00DE45B7" w:rsidRPr="00DE45B7" w:rsidRDefault="00DE45B7" w:rsidP="006B347D">
      <w:pPr>
        <w:jc w:val="both"/>
      </w:pPr>
    </w:p>
    <w:p w14:paraId="7B83473A" w14:textId="0A0F2B2C" w:rsidR="00F54284" w:rsidRDefault="00DE45B7" w:rsidP="00BA02AE">
      <w:pPr>
        <w:jc w:val="both"/>
      </w:pPr>
      <w:r>
        <w:t xml:space="preserve">The </w:t>
      </w:r>
      <w:hyperlink r:id="rId16" w:history="1">
        <w:r w:rsidRPr="007A2F65">
          <w:rPr>
            <w:rStyle w:val="Hyperlink"/>
          </w:rPr>
          <w:t>RURBANIVE</w:t>
        </w:r>
      </w:hyperlink>
      <w:r>
        <w:t xml:space="preserve"> project </w:t>
      </w:r>
      <w:r w:rsidR="00410217">
        <w:t xml:space="preserve">kicked off </w:t>
      </w:r>
      <w:r w:rsidR="00AE3896">
        <w:t>officially</w:t>
      </w:r>
      <w:r w:rsidR="00410217">
        <w:t xml:space="preserve"> on the 15</w:t>
      </w:r>
      <w:r w:rsidR="00410217" w:rsidRPr="00343823">
        <w:rPr>
          <w:vertAlign w:val="superscript"/>
        </w:rPr>
        <w:t>th</w:t>
      </w:r>
      <w:r w:rsidR="00410217">
        <w:t xml:space="preserve"> and 16</w:t>
      </w:r>
      <w:r w:rsidR="00410217" w:rsidRPr="00343823">
        <w:rPr>
          <w:vertAlign w:val="superscript"/>
        </w:rPr>
        <w:t>th</w:t>
      </w:r>
      <w:r w:rsidR="00410217">
        <w:t xml:space="preserve"> </w:t>
      </w:r>
      <w:r w:rsidR="00AE3896">
        <w:t xml:space="preserve">of </w:t>
      </w:r>
      <w:r w:rsidR="00410217">
        <w:t xml:space="preserve">February 2024 in Athens, </w:t>
      </w:r>
      <w:r>
        <w:t>bring</w:t>
      </w:r>
      <w:r w:rsidR="00410217">
        <w:t>ing</w:t>
      </w:r>
      <w:r>
        <w:t xml:space="preserve"> together 17 partners from 8</w:t>
      </w:r>
      <w:r w:rsidR="00815632">
        <w:t xml:space="preserve"> different</w:t>
      </w:r>
      <w:r>
        <w:t xml:space="preserve"> countries</w:t>
      </w:r>
      <w:r w:rsidRPr="00DE45B7">
        <w:t>.</w:t>
      </w:r>
      <w:r w:rsidR="00F54284">
        <w:t xml:space="preserve"> The consortium </w:t>
      </w:r>
      <w:r w:rsidR="00E05B5B">
        <w:t>includes</w:t>
      </w:r>
      <w:r w:rsidR="00F54284">
        <w:t xml:space="preserve"> </w:t>
      </w:r>
      <w:hyperlink r:id="rId17" w:history="1">
        <w:r w:rsidR="00F54284" w:rsidRPr="00D93ED8">
          <w:rPr>
            <w:rStyle w:val="Hyperlink"/>
          </w:rPr>
          <w:t>Institute of Communication and Computer Systems</w:t>
        </w:r>
        <w:r w:rsidR="00EB1827" w:rsidRPr="00D93ED8">
          <w:rPr>
            <w:rStyle w:val="Hyperlink"/>
          </w:rPr>
          <w:t xml:space="preserve"> (ICCS)</w:t>
        </w:r>
      </w:hyperlink>
      <w:r w:rsidR="00F54284">
        <w:t xml:space="preserve"> which serves as the project’s coordinator, </w:t>
      </w:r>
      <w:hyperlink r:id="rId18" w:history="1">
        <w:r w:rsidR="00F54284" w:rsidRPr="00D93ED8">
          <w:rPr>
            <w:rStyle w:val="Hyperlink"/>
          </w:rPr>
          <w:t>Agricultural University of Athens</w:t>
        </w:r>
        <w:r w:rsidR="00EB1827" w:rsidRPr="00D93ED8">
          <w:rPr>
            <w:rStyle w:val="Hyperlink"/>
          </w:rPr>
          <w:t xml:space="preserve"> (AUA)</w:t>
        </w:r>
      </w:hyperlink>
      <w:r w:rsidR="00F54284">
        <w:t xml:space="preserve">, </w:t>
      </w:r>
      <w:hyperlink r:id="rId19" w:history="1">
        <w:r w:rsidR="00F54284" w:rsidRPr="00D93ED8">
          <w:rPr>
            <w:rStyle w:val="Hyperlink"/>
          </w:rPr>
          <w:t>Fundación CARTIF</w:t>
        </w:r>
      </w:hyperlink>
      <w:r w:rsidR="00F54284" w:rsidRPr="00F54284">
        <w:t xml:space="preserve">, </w:t>
      </w:r>
      <w:hyperlink r:id="rId20" w:history="1">
        <w:r w:rsidR="00E05B5B" w:rsidRPr="00D93ED8">
          <w:rPr>
            <w:rStyle w:val="Hyperlink"/>
          </w:rPr>
          <w:t>RISE Research Institute of Sweden</w:t>
        </w:r>
      </w:hyperlink>
      <w:r w:rsidR="00E05B5B">
        <w:t xml:space="preserve">, </w:t>
      </w:r>
      <w:hyperlink r:id="rId21" w:history="1">
        <w:r w:rsidR="00E05B5B" w:rsidRPr="00D93ED8">
          <w:rPr>
            <w:rStyle w:val="Hyperlink"/>
          </w:rPr>
          <w:t>Foodscale Hub</w:t>
        </w:r>
        <w:r w:rsidR="00EB1827" w:rsidRPr="00D93ED8">
          <w:rPr>
            <w:rStyle w:val="Hyperlink"/>
          </w:rPr>
          <w:t xml:space="preserve"> (FSH)</w:t>
        </w:r>
      </w:hyperlink>
      <w:r w:rsidR="00E05B5B">
        <w:t xml:space="preserve">, </w:t>
      </w:r>
      <w:hyperlink r:id="rId22" w:history="1">
        <w:r w:rsidR="00E05B5B" w:rsidRPr="00D93ED8">
          <w:rPr>
            <w:rStyle w:val="Hyperlink"/>
          </w:rPr>
          <w:t>European Association for Innovation in Local Development (AEIDL)</w:t>
        </w:r>
      </w:hyperlink>
      <w:r w:rsidR="00E05B5B">
        <w:t xml:space="preserve">, </w:t>
      </w:r>
      <w:hyperlink r:id="rId23" w:history="1">
        <w:r w:rsidR="00EB1827" w:rsidRPr="00D93ED8">
          <w:rPr>
            <w:rStyle w:val="Hyperlink"/>
          </w:rPr>
          <w:t>Czech University of Life Sciences Prague (CZU)</w:t>
        </w:r>
      </w:hyperlink>
      <w:r w:rsidR="00EB1827">
        <w:t xml:space="preserve">, </w:t>
      </w:r>
      <w:hyperlink r:id="rId24" w:history="1">
        <w:proofErr w:type="spellStart"/>
        <w:r w:rsidR="00823B92" w:rsidRPr="008211B7">
          <w:rPr>
            <w:rStyle w:val="Hyperlink"/>
          </w:rPr>
          <w:t>Alchemia</w:t>
        </w:r>
        <w:proofErr w:type="spellEnd"/>
        <w:r w:rsidR="00823B92" w:rsidRPr="008211B7">
          <w:rPr>
            <w:rStyle w:val="Hyperlink"/>
          </w:rPr>
          <w:t>-nova research and innovation (ANRI)</w:t>
        </w:r>
      </w:hyperlink>
      <w:r w:rsidR="00823B92">
        <w:t xml:space="preserve">, </w:t>
      </w:r>
      <w:hyperlink r:id="rId25" w:history="1">
        <w:proofErr w:type="spellStart"/>
        <w:r w:rsidR="00823B92" w:rsidRPr="008211B7">
          <w:rPr>
            <w:rStyle w:val="Hyperlink"/>
          </w:rPr>
          <w:t>AgriFood</w:t>
        </w:r>
        <w:proofErr w:type="spellEnd"/>
        <w:r w:rsidR="00823B92" w:rsidRPr="008211B7">
          <w:rPr>
            <w:rStyle w:val="Hyperlink"/>
          </w:rPr>
          <w:t xml:space="preserve"> Lithuania (AFL)</w:t>
        </w:r>
      </w:hyperlink>
      <w:r w:rsidR="00823B92">
        <w:t xml:space="preserve">, </w:t>
      </w:r>
      <w:hyperlink r:id="rId26" w:history="1">
        <w:r w:rsidR="00E37648" w:rsidRPr="008211B7">
          <w:rPr>
            <w:rStyle w:val="Hyperlink"/>
          </w:rPr>
          <w:t>IMERYS</w:t>
        </w:r>
      </w:hyperlink>
      <w:r w:rsidR="00E37648">
        <w:t xml:space="preserve">, </w:t>
      </w:r>
      <w:hyperlink r:id="rId27" w:history="1">
        <w:r w:rsidR="00E37648" w:rsidRPr="008211B7">
          <w:rPr>
            <w:rStyle w:val="Hyperlink"/>
          </w:rPr>
          <w:t>The Lisbon Council for Economic Competitiveness and Social Renewal (LC)</w:t>
        </w:r>
      </w:hyperlink>
      <w:r w:rsidR="00E37648">
        <w:t xml:space="preserve">, </w:t>
      </w:r>
      <w:hyperlink r:id="rId28" w:history="1">
        <w:r w:rsidR="00684D49" w:rsidRPr="00684D49">
          <w:rPr>
            <w:rStyle w:val="Hyperlink"/>
          </w:rPr>
          <w:t>Trikala Municipality (</w:t>
        </w:r>
        <w:r w:rsidR="006D28D1" w:rsidRPr="00684D49">
          <w:rPr>
            <w:rStyle w:val="Hyperlink"/>
          </w:rPr>
          <w:t>e-</w:t>
        </w:r>
        <w:proofErr w:type="spellStart"/>
        <w:r w:rsidR="006D28D1" w:rsidRPr="00684D49">
          <w:rPr>
            <w:rStyle w:val="Hyperlink"/>
          </w:rPr>
          <w:t>trikala</w:t>
        </w:r>
        <w:proofErr w:type="spellEnd"/>
        <w:r w:rsidR="00684D49" w:rsidRPr="00684D49">
          <w:rPr>
            <w:rStyle w:val="Hyperlink"/>
          </w:rPr>
          <w:t>)</w:t>
        </w:r>
      </w:hyperlink>
      <w:r w:rsidR="006D28D1">
        <w:t xml:space="preserve">, </w:t>
      </w:r>
      <w:hyperlink r:id="rId29" w:history="1">
        <w:proofErr w:type="spellStart"/>
        <w:r w:rsidR="006D28D1" w:rsidRPr="00684D49">
          <w:rPr>
            <w:rStyle w:val="Hyperlink"/>
          </w:rPr>
          <w:t>Kedainiai</w:t>
        </w:r>
        <w:proofErr w:type="spellEnd"/>
        <w:r w:rsidR="006D28D1" w:rsidRPr="00684D49">
          <w:rPr>
            <w:rStyle w:val="Hyperlink"/>
          </w:rPr>
          <w:t xml:space="preserve"> District Municipality (KDM)</w:t>
        </w:r>
      </w:hyperlink>
      <w:r w:rsidR="006D28D1">
        <w:t xml:space="preserve">, </w:t>
      </w:r>
      <w:hyperlink r:id="rId30" w:history="1">
        <w:r w:rsidR="006D28D1" w:rsidRPr="00855C0F">
          <w:rPr>
            <w:rStyle w:val="Hyperlink"/>
          </w:rPr>
          <w:t>South Aegean</w:t>
        </w:r>
        <w:r w:rsidR="00855C0F" w:rsidRPr="00855C0F">
          <w:rPr>
            <w:rStyle w:val="Hyperlink"/>
          </w:rPr>
          <w:t xml:space="preserve"> Region</w:t>
        </w:r>
        <w:r w:rsidR="006D28D1" w:rsidRPr="00855C0F">
          <w:rPr>
            <w:rStyle w:val="Hyperlink"/>
          </w:rPr>
          <w:t xml:space="preserve"> (SAR)</w:t>
        </w:r>
      </w:hyperlink>
      <w:r w:rsidR="006D28D1">
        <w:t xml:space="preserve">, </w:t>
      </w:r>
      <w:hyperlink r:id="rId31" w:history="1">
        <w:r w:rsidR="00D34595" w:rsidRPr="00855C0F">
          <w:rPr>
            <w:rStyle w:val="Hyperlink"/>
          </w:rPr>
          <w:t>Innovation Campus Lemgo (ICL)</w:t>
        </w:r>
      </w:hyperlink>
      <w:r w:rsidR="00D34595">
        <w:t xml:space="preserve">, </w:t>
      </w:r>
      <w:hyperlink r:id="rId32" w:history="1">
        <w:r w:rsidR="00512BE9" w:rsidRPr="00684D49">
          <w:rPr>
            <w:rStyle w:val="Hyperlink"/>
          </w:rPr>
          <w:t>Partnership for Rural Europe (PREPARE)</w:t>
        </w:r>
      </w:hyperlink>
      <w:r w:rsidR="007A2F65">
        <w:t xml:space="preserve"> and</w:t>
      </w:r>
      <w:r w:rsidR="00512BE9">
        <w:t xml:space="preserve"> </w:t>
      </w:r>
      <w:hyperlink r:id="rId33" w:history="1">
        <w:proofErr w:type="spellStart"/>
        <w:r w:rsidR="00512BE9" w:rsidRPr="00855C0F">
          <w:rPr>
            <w:rStyle w:val="Hyperlink"/>
          </w:rPr>
          <w:t>BioBASE</w:t>
        </w:r>
        <w:proofErr w:type="spellEnd"/>
      </w:hyperlink>
      <w:r w:rsidR="00512BE9">
        <w:t xml:space="preserve">. </w:t>
      </w:r>
      <w:r w:rsidR="006D28D1">
        <w:t xml:space="preserve"> </w:t>
      </w:r>
    </w:p>
    <w:p w14:paraId="09D756D5" w14:textId="77777777" w:rsidR="00DD0091" w:rsidRDefault="00DD0091" w:rsidP="00BA02AE">
      <w:pPr>
        <w:jc w:val="both"/>
      </w:pPr>
    </w:p>
    <w:p w14:paraId="4FBBFC51" w14:textId="0656C31F" w:rsidR="00DD0091" w:rsidRDefault="00281E68" w:rsidP="00BA02AE">
      <w:pPr>
        <w:jc w:val="both"/>
      </w:pPr>
      <w:r w:rsidRPr="008970B3">
        <w:rPr>
          <w:rFonts w:eastAsia="Cambria"/>
          <w:lang w:val="en-US" w:eastAsia="el-GR" w:bidi="he-IL"/>
        </w:rPr>
        <w:t>CZU will set up a rural-urban co-creation lab bringing together food producers, consumers, university and school students, entrepreneurs, and policymakers to</w:t>
      </w:r>
      <w:r w:rsidR="008970B3">
        <w:rPr>
          <w:rFonts w:eastAsia="Cambria"/>
          <w:lang w:val="en-US" w:eastAsia="el-GR" w:bidi="he-IL"/>
        </w:rPr>
        <w:t xml:space="preserve"> </w:t>
      </w:r>
      <w:r w:rsidRPr="008970B3">
        <w:rPr>
          <w:rFonts w:eastAsia="Cambria"/>
          <w:lang w:val="en-US" w:eastAsia="el-GR" w:bidi="he-IL"/>
        </w:rPr>
        <w:t xml:space="preserve">deliver the </w:t>
      </w:r>
      <w:r w:rsidRPr="008970B3">
        <w:rPr>
          <w:rFonts w:eastAsia="Cambria"/>
          <w:lang w:eastAsia="el-GR" w:bidi="he-IL"/>
        </w:rPr>
        <w:t>latest know-how in food processing and production, information about financing opportunities and emerging business opportunities, and information on how to innovate food products with state-of-the-art processing technologies (primary producers)</w:t>
      </w:r>
      <w:r w:rsidR="008970B3" w:rsidRPr="008970B3">
        <w:rPr>
          <w:rFonts w:eastAsia="Cambria"/>
          <w:lang w:eastAsia="el-GR" w:bidi="he-IL"/>
        </w:rPr>
        <w:t xml:space="preserve">. This will include </w:t>
      </w:r>
      <w:r w:rsidRPr="008970B3">
        <w:rPr>
          <w:rFonts w:eastAsia="Cambria"/>
          <w:lang w:eastAsia="el-GR" w:bidi="he-IL"/>
        </w:rPr>
        <w:t>increas</w:t>
      </w:r>
      <w:r w:rsidR="008970B3" w:rsidRPr="008970B3">
        <w:rPr>
          <w:rFonts w:eastAsia="Cambria"/>
          <w:lang w:eastAsia="el-GR" w:bidi="he-IL"/>
        </w:rPr>
        <w:t>ing</w:t>
      </w:r>
      <w:r w:rsidRPr="008970B3">
        <w:rPr>
          <w:rFonts w:eastAsia="Cambria"/>
          <w:lang w:eastAsia="el-GR" w:bidi="he-IL"/>
        </w:rPr>
        <w:t xml:space="preserve"> consumer awareness about the benefits of consuming locally produced and processed agri-food products and</w:t>
      </w:r>
      <w:r w:rsidR="008970B3" w:rsidRPr="008970B3">
        <w:rPr>
          <w:rFonts w:eastAsia="Cambria"/>
          <w:lang w:eastAsia="el-GR" w:bidi="he-IL"/>
        </w:rPr>
        <w:t xml:space="preserve"> </w:t>
      </w:r>
      <w:r w:rsidRPr="008970B3">
        <w:rPr>
          <w:rFonts w:eastAsia="Cambria"/>
          <w:lang w:eastAsia="el-GR" w:bidi="he-IL"/>
        </w:rPr>
        <w:t>deliver</w:t>
      </w:r>
      <w:r w:rsidR="008970B3" w:rsidRPr="008970B3">
        <w:rPr>
          <w:rFonts w:eastAsia="Cambria"/>
          <w:lang w:eastAsia="el-GR" w:bidi="he-IL"/>
        </w:rPr>
        <w:t>ing</w:t>
      </w:r>
      <w:r w:rsidRPr="008970B3">
        <w:rPr>
          <w:rFonts w:eastAsia="Cambria"/>
          <w:lang w:eastAsia="el-GR" w:bidi="he-IL"/>
        </w:rPr>
        <w:t xml:space="preserve"> information about how the shortening of the value chain can enable access to quality and healthy agri-food products.</w:t>
      </w:r>
      <w:r w:rsidR="008970B3">
        <w:rPr>
          <w:rFonts w:eastAsia="Cambria"/>
          <w:lang w:eastAsia="el-GR" w:bidi="he-IL"/>
        </w:rPr>
        <w:t xml:space="preserve"> </w:t>
      </w:r>
      <w:r w:rsidRPr="008970B3">
        <w:rPr>
          <w:rFonts w:eastAsia="Cambria"/>
          <w:lang w:eastAsia="el-GR" w:bidi="he-IL"/>
        </w:rPr>
        <w:t>CZU will develop a digital platform to deliver four online courses accompanied by immersive digital campaigns and enable interactions among the stakeholders. The team will develop an innovative business model to sustain the online courses and workshops and contribute to disseminating and exploiting project results. It will also contribute to policy recommendations.</w:t>
      </w:r>
      <w:r>
        <w:rPr>
          <w:rFonts w:eastAsia="Cambria"/>
          <w:lang w:eastAsia="el-GR" w:bidi="he-IL"/>
        </w:rPr>
        <w:t xml:space="preserve"> </w:t>
      </w:r>
    </w:p>
    <w:p w14:paraId="152415B8" w14:textId="77777777" w:rsidR="00DD0091" w:rsidRPr="00E05B5B" w:rsidRDefault="00DD0091" w:rsidP="00BA02AE">
      <w:pPr>
        <w:jc w:val="both"/>
      </w:pPr>
    </w:p>
    <w:p w14:paraId="6561A9B2" w14:textId="353EB57D" w:rsidR="004C6346" w:rsidRDefault="00DE45B7" w:rsidP="00BA02AE">
      <w:pPr>
        <w:jc w:val="both"/>
      </w:pPr>
      <w:r w:rsidRPr="00DE45B7">
        <w:t xml:space="preserve">By harnessing immersive technologies, </w:t>
      </w:r>
      <w:r>
        <w:t>the project</w:t>
      </w:r>
      <w:r w:rsidRPr="00DE45B7">
        <w:t xml:space="preserve"> aim</w:t>
      </w:r>
      <w:r>
        <w:t>s</w:t>
      </w:r>
      <w:r w:rsidRPr="00DE45B7">
        <w:t xml:space="preserve"> to not only address existing inequalities but also pave the way for a sustainable and inclusive future for all. </w:t>
      </w:r>
    </w:p>
    <w:p w14:paraId="476B8AE0" w14:textId="77777777" w:rsidR="005C5F12" w:rsidRDefault="005C5F12" w:rsidP="00BA02AE">
      <w:pPr>
        <w:jc w:val="both"/>
      </w:pPr>
    </w:p>
    <w:p w14:paraId="4C4AD27B" w14:textId="77777777" w:rsidR="005C5F12" w:rsidRDefault="005C5F12" w:rsidP="00BA02AE">
      <w:pPr>
        <w:jc w:val="both"/>
      </w:pPr>
    </w:p>
    <w:p w14:paraId="2405C0AE" w14:textId="77777777" w:rsidR="004C6346" w:rsidRDefault="004C6346" w:rsidP="006B347D">
      <w:pPr>
        <w:jc w:val="both"/>
      </w:pPr>
    </w:p>
    <w:p w14:paraId="7FF344A3" w14:textId="77777777" w:rsidR="005C3E68" w:rsidRPr="004C6346" w:rsidRDefault="005C3E68" w:rsidP="005C3E68">
      <w:pPr>
        <w:pStyle w:val="Subtitle"/>
        <w:rPr>
          <w:color w:val="326450"/>
        </w:rPr>
      </w:pPr>
      <w:r w:rsidRPr="004C6346">
        <w:rPr>
          <w:color w:val="326450"/>
        </w:rPr>
        <w:t>Notes to editors</w:t>
      </w:r>
    </w:p>
    <w:tbl>
      <w:tblPr>
        <w:tblStyle w:val="TableGrid"/>
        <w:tblW w:w="9460" w:type="dxa"/>
        <w:tblBorders>
          <w:top w:val="single" w:sz="18" w:space="0" w:color="326450"/>
          <w:left w:val="single" w:sz="18" w:space="0" w:color="326450"/>
          <w:bottom w:val="single" w:sz="18" w:space="0" w:color="326450"/>
          <w:right w:val="single" w:sz="18" w:space="0" w:color="326450"/>
          <w:insideH w:val="single" w:sz="6" w:space="0" w:color="326450"/>
          <w:insideV w:val="single" w:sz="6" w:space="0" w:color="326450"/>
        </w:tblBorders>
        <w:tblLook w:val="04A0" w:firstRow="1" w:lastRow="0" w:firstColumn="1" w:lastColumn="0" w:noHBand="0" w:noVBand="1"/>
      </w:tblPr>
      <w:tblGrid>
        <w:gridCol w:w="2104"/>
        <w:gridCol w:w="7356"/>
      </w:tblGrid>
      <w:tr w:rsidR="005C3E68" w14:paraId="4FC4A6E1" w14:textId="77777777" w:rsidTr="00DE45B7">
        <w:trPr>
          <w:trHeight w:val="453"/>
        </w:trPr>
        <w:tc>
          <w:tcPr>
            <w:tcW w:w="9460" w:type="dxa"/>
            <w:gridSpan w:val="2"/>
            <w:shd w:val="clear" w:color="auto" w:fill="326450"/>
            <w:vAlign w:val="center"/>
          </w:tcPr>
          <w:p w14:paraId="329D1894" w14:textId="77777777" w:rsidR="005C3E68" w:rsidRPr="0039747D" w:rsidRDefault="005C3E68" w:rsidP="00F30687">
            <w:pPr>
              <w:rPr>
                <w:b/>
                <w:bCs/>
              </w:rPr>
            </w:pPr>
            <w:r w:rsidRPr="0039747D">
              <w:rPr>
                <w:b/>
                <w:bCs/>
                <w:color w:val="FFFFFF" w:themeColor="background1"/>
              </w:rPr>
              <w:t>At a glance - Key facts and figures</w:t>
            </w:r>
          </w:p>
        </w:tc>
      </w:tr>
      <w:tr w:rsidR="005C3E68" w14:paraId="0B17AEB8" w14:textId="77777777" w:rsidTr="00DE45B7">
        <w:trPr>
          <w:trHeight w:val="453"/>
        </w:trPr>
        <w:tc>
          <w:tcPr>
            <w:tcW w:w="2104" w:type="dxa"/>
            <w:vAlign w:val="center"/>
          </w:tcPr>
          <w:p w14:paraId="4642D9A8" w14:textId="77777777" w:rsidR="005C3E68" w:rsidRPr="0039747D" w:rsidRDefault="005C3E68" w:rsidP="00F30687">
            <w:pPr>
              <w:rPr>
                <w:b/>
                <w:bCs/>
              </w:rPr>
            </w:pPr>
            <w:r w:rsidRPr="0039747D">
              <w:rPr>
                <w:b/>
                <w:bCs/>
              </w:rPr>
              <w:t>Instrument</w:t>
            </w:r>
          </w:p>
        </w:tc>
        <w:tc>
          <w:tcPr>
            <w:tcW w:w="7356" w:type="dxa"/>
            <w:vAlign w:val="center"/>
          </w:tcPr>
          <w:p w14:paraId="0DA4ECA8" w14:textId="77777777" w:rsidR="005C3E68" w:rsidRDefault="005C3E68" w:rsidP="00F30687">
            <w:r>
              <w:t>European Commission Funding</w:t>
            </w:r>
          </w:p>
        </w:tc>
      </w:tr>
      <w:tr w:rsidR="005C3E68" w14:paraId="387EFB6A" w14:textId="77777777" w:rsidTr="00DE45B7">
        <w:trPr>
          <w:trHeight w:val="477"/>
        </w:trPr>
        <w:tc>
          <w:tcPr>
            <w:tcW w:w="2104" w:type="dxa"/>
            <w:vAlign w:val="center"/>
          </w:tcPr>
          <w:p w14:paraId="26967979" w14:textId="77777777" w:rsidR="005C3E68" w:rsidRPr="0039747D" w:rsidRDefault="005C3E68" w:rsidP="00F30687">
            <w:pPr>
              <w:rPr>
                <w:b/>
                <w:bCs/>
              </w:rPr>
            </w:pPr>
            <w:r>
              <w:rPr>
                <w:b/>
                <w:bCs/>
              </w:rPr>
              <w:t>EC Funding</w:t>
            </w:r>
          </w:p>
        </w:tc>
        <w:tc>
          <w:tcPr>
            <w:tcW w:w="7356" w:type="dxa"/>
            <w:vAlign w:val="center"/>
          </w:tcPr>
          <w:p w14:paraId="75BEEC5F" w14:textId="1E2E3D3E" w:rsidR="005C3E68" w:rsidRDefault="005C3E68" w:rsidP="00F30687">
            <w:r w:rsidRPr="00343823">
              <w:t xml:space="preserve">€ </w:t>
            </w:r>
            <w:r w:rsidR="004C6346" w:rsidRPr="00343823">
              <w:t>5.495.530,00</w:t>
            </w:r>
          </w:p>
        </w:tc>
      </w:tr>
      <w:tr w:rsidR="005C3E68" w14:paraId="1ACDC084" w14:textId="77777777" w:rsidTr="00DE45B7">
        <w:trPr>
          <w:trHeight w:val="453"/>
        </w:trPr>
        <w:tc>
          <w:tcPr>
            <w:tcW w:w="2104" w:type="dxa"/>
            <w:vAlign w:val="center"/>
          </w:tcPr>
          <w:p w14:paraId="7A7FD191" w14:textId="77777777" w:rsidR="005C3E68" w:rsidRPr="0039747D" w:rsidRDefault="005C3E68" w:rsidP="00F30687">
            <w:pPr>
              <w:rPr>
                <w:b/>
                <w:bCs/>
              </w:rPr>
            </w:pPr>
            <w:r w:rsidRPr="0039747D">
              <w:rPr>
                <w:b/>
                <w:bCs/>
              </w:rPr>
              <w:t>Duration</w:t>
            </w:r>
          </w:p>
        </w:tc>
        <w:tc>
          <w:tcPr>
            <w:tcW w:w="7356" w:type="dxa"/>
            <w:vAlign w:val="center"/>
          </w:tcPr>
          <w:p w14:paraId="1497B37F" w14:textId="71075124" w:rsidR="005C3E68" w:rsidRDefault="005C3E68" w:rsidP="00F30687">
            <w:r w:rsidRPr="007B00DB">
              <w:t>4 years, 2024-202</w:t>
            </w:r>
            <w:r w:rsidR="00D54206">
              <w:t>7</w:t>
            </w:r>
          </w:p>
        </w:tc>
      </w:tr>
      <w:tr w:rsidR="005C3E68" w14:paraId="034AEAFE" w14:textId="77777777" w:rsidTr="00DE45B7">
        <w:trPr>
          <w:trHeight w:val="453"/>
        </w:trPr>
        <w:tc>
          <w:tcPr>
            <w:tcW w:w="2104" w:type="dxa"/>
            <w:vAlign w:val="center"/>
          </w:tcPr>
          <w:p w14:paraId="625F5654" w14:textId="77777777" w:rsidR="005C3E68" w:rsidRPr="0039747D" w:rsidRDefault="005C3E68" w:rsidP="00F30687">
            <w:pPr>
              <w:rPr>
                <w:b/>
                <w:bCs/>
              </w:rPr>
            </w:pPr>
            <w:r w:rsidRPr="0039747D">
              <w:rPr>
                <w:b/>
                <w:bCs/>
              </w:rPr>
              <w:t>Consortium</w:t>
            </w:r>
          </w:p>
        </w:tc>
        <w:tc>
          <w:tcPr>
            <w:tcW w:w="7356" w:type="dxa"/>
            <w:vAlign w:val="center"/>
          </w:tcPr>
          <w:p w14:paraId="7E7FAE34" w14:textId="3348A65F" w:rsidR="005C3E68" w:rsidRPr="007B00DB" w:rsidRDefault="005C3E68" w:rsidP="00F30687">
            <w:r w:rsidRPr="007B00DB">
              <w:t>A total of 1</w:t>
            </w:r>
            <w:r w:rsidR="004C6346">
              <w:t>7</w:t>
            </w:r>
            <w:r w:rsidRPr="007B00DB">
              <w:t xml:space="preserve"> partners from 8 countries</w:t>
            </w:r>
          </w:p>
        </w:tc>
      </w:tr>
    </w:tbl>
    <w:p w14:paraId="6C25CD8A" w14:textId="77777777" w:rsidR="005C3E68" w:rsidRPr="0039747D" w:rsidRDefault="005C3E68" w:rsidP="005C3E68">
      <w:pPr>
        <w:rPr>
          <w:b/>
          <w:bCs/>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789"/>
        <w:gridCol w:w="1816"/>
        <w:gridCol w:w="1815"/>
        <w:gridCol w:w="1816"/>
        <w:gridCol w:w="1793"/>
      </w:tblGrid>
      <w:tr w:rsidR="005C3E68" w:rsidRPr="0039747D" w14:paraId="4D1E059B" w14:textId="77777777" w:rsidTr="00F30687">
        <w:trPr>
          <w:trHeight w:val="706"/>
        </w:trPr>
        <w:tc>
          <w:tcPr>
            <w:tcW w:w="9168" w:type="dxa"/>
            <w:gridSpan w:val="5"/>
            <w:vAlign w:val="center"/>
          </w:tcPr>
          <w:p w14:paraId="3956AC55" w14:textId="0896C0B1" w:rsidR="005C3E68" w:rsidRPr="00C421DE" w:rsidRDefault="00C421DE" w:rsidP="00F30687">
            <w:pPr>
              <w:rPr>
                <w:noProof/>
              </w:rPr>
            </w:pPr>
            <w:r w:rsidRPr="00C421DE">
              <w:t xml:space="preserve">To learn more about the </w:t>
            </w:r>
            <w:r>
              <w:t>RURBANIVE</w:t>
            </w:r>
            <w:r w:rsidRPr="00C421DE">
              <w:t xml:space="preserve"> project and stay up to date, visit </w:t>
            </w:r>
            <w:hyperlink r:id="rId34" w:history="1">
              <w:r w:rsidRPr="00CF7A3E">
                <w:rPr>
                  <w:rStyle w:val="Hyperlink"/>
                </w:rPr>
                <w:t>https://rurbanive-project.eu/</w:t>
              </w:r>
            </w:hyperlink>
            <w:r>
              <w:t xml:space="preserve"> </w:t>
            </w:r>
            <w:r w:rsidRPr="00C421DE">
              <w:t>and follow us on social media:</w:t>
            </w:r>
            <w:r w:rsidR="005C3E68" w:rsidRPr="00C421DE">
              <w:rPr>
                <w:noProof/>
              </w:rPr>
              <w:t xml:space="preserve"> </w:t>
            </w:r>
          </w:p>
        </w:tc>
      </w:tr>
      <w:tr w:rsidR="0067519B" w14:paraId="1E7EFDDF" w14:textId="77777777" w:rsidTr="00F30687">
        <w:trPr>
          <w:trHeight w:val="1116"/>
        </w:trPr>
        <w:tc>
          <w:tcPr>
            <w:tcW w:w="1832" w:type="dxa"/>
            <w:vAlign w:val="center"/>
          </w:tcPr>
          <w:p w14:paraId="13C9F09D" w14:textId="7005D16B" w:rsidR="005C3E68" w:rsidRPr="005C3E68" w:rsidRDefault="005C3E68" w:rsidP="00F30687">
            <w:pPr>
              <w:rPr>
                <w:color w:val="326450"/>
              </w:rPr>
            </w:pPr>
            <w:r w:rsidRPr="005C3E68">
              <w:rPr>
                <w:noProof/>
                <w:color w:val="326450"/>
              </w:rPr>
              <w:lastRenderedPageBreak/>
              <w:t xml:space="preserve">                </w:t>
            </w:r>
          </w:p>
        </w:tc>
        <w:tc>
          <w:tcPr>
            <w:tcW w:w="1833" w:type="dxa"/>
            <w:vAlign w:val="center"/>
          </w:tcPr>
          <w:p w14:paraId="452080B1" w14:textId="5AA59D0B" w:rsidR="005C3E68" w:rsidRPr="005C3E68" w:rsidRDefault="005C3E68" w:rsidP="00F30687">
            <w:pPr>
              <w:rPr>
                <w:color w:val="326450"/>
              </w:rPr>
            </w:pPr>
            <w:r w:rsidRPr="005C3E68">
              <w:rPr>
                <w:noProof/>
                <w:color w:val="326450"/>
              </w:rPr>
              <w:drawing>
                <wp:inline distT="114300" distB="114300" distL="114300" distR="114300" wp14:anchorId="1E869427" wp14:editId="5CFDAAEC">
                  <wp:extent cx="623888" cy="603762"/>
                  <wp:effectExtent l="0" t="0" r="5080" b="6350"/>
                  <wp:docPr id="5" name="image5.png" descr="A black background with a black square&#10;&#10;Description automatically generated with medium confidence">
                    <a:hlinkClick xmlns:a="http://schemas.openxmlformats.org/drawingml/2006/main" r:id="rId35"/>
                  </wp:docPr>
                  <wp:cNvGraphicFramePr/>
                  <a:graphic xmlns:a="http://schemas.openxmlformats.org/drawingml/2006/main">
                    <a:graphicData uri="http://schemas.openxmlformats.org/drawingml/2006/picture">
                      <pic:pic xmlns:pic="http://schemas.openxmlformats.org/drawingml/2006/picture">
                        <pic:nvPicPr>
                          <pic:cNvPr id="5" name="image5.png" descr="A black background with a black square&#10;&#10;Description automatically generated with medium confidence">
                            <a:hlinkClick r:id="rId35"/>
                          </pic:cNvPr>
                          <pic:cNvPicPr preferRelativeResize="0"/>
                        </pic:nvPicPr>
                        <pic:blipFill>
                          <a:blip r:embed="rId36">
                            <a:duotone>
                              <a:schemeClr val="accent3">
                                <a:shade val="45000"/>
                                <a:satMod val="135000"/>
                              </a:schemeClr>
                              <a:prstClr val="white"/>
                            </a:duotone>
                          </a:blip>
                          <a:srcRect/>
                          <a:stretch>
                            <a:fillRect/>
                          </a:stretch>
                        </pic:blipFill>
                        <pic:spPr>
                          <a:xfrm>
                            <a:off x="0" y="0"/>
                            <a:ext cx="623888" cy="603762"/>
                          </a:xfrm>
                          <a:prstGeom prst="rect">
                            <a:avLst/>
                          </a:prstGeom>
                          <a:ln/>
                        </pic:spPr>
                      </pic:pic>
                    </a:graphicData>
                  </a:graphic>
                </wp:inline>
              </w:drawing>
            </w:r>
          </w:p>
        </w:tc>
        <w:tc>
          <w:tcPr>
            <w:tcW w:w="1833" w:type="dxa"/>
            <w:vAlign w:val="center"/>
          </w:tcPr>
          <w:p w14:paraId="0AF5CEFC" w14:textId="7E38A7D8" w:rsidR="005C3E68" w:rsidRPr="005C3E68" w:rsidRDefault="005C3E68" w:rsidP="00F30687">
            <w:pPr>
              <w:rPr>
                <w:color w:val="326450"/>
              </w:rPr>
            </w:pPr>
            <w:r w:rsidRPr="005C3E68">
              <w:rPr>
                <w:noProof/>
                <w:color w:val="326450"/>
              </w:rPr>
              <w:drawing>
                <wp:inline distT="114300" distB="114300" distL="114300" distR="114300" wp14:anchorId="5E8BF54A" wp14:editId="0A92F9BA">
                  <wp:extent cx="595313" cy="595313"/>
                  <wp:effectExtent l="0" t="0" r="0" b="0"/>
                  <wp:docPr id="2128108361" name="image2.png" descr="A black background with a black square&#10;&#10;Description automatically generated with medium confidence">
                    <a:hlinkClick xmlns:a="http://schemas.openxmlformats.org/drawingml/2006/main" r:id="rId37"/>
                  </wp:docPr>
                  <wp:cNvGraphicFramePr/>
                  <a:graphic xmlns:a="http://schemas.openxmlformats.org/drawingml/2006/main">
                    <a:graphicData uri="http://schemas.openxmlformats.org/drawingml/2006/picture">
                      <pic:pic xmlns:pic="http://schemas.openxmlformats.org/drawingml/2006/picture">
                        <pic:nvPicPr>
                          <pic:cNvPr id="2128108361" name="image2.png" descr="A black background with a black square&#10;&#10;Description automatically generated with medium confidence">
                            <a:hlinkClick r:id="rId37"/>
                          </pic:cNvPr>
                          <pic:cNvPicPr preferRelativeResize="0"/>
                        </pic:nvPicPr>
                        <pic:blipFill>
                          <a:blip r:embed="rId38">
                            <a:duotone>
                              <a:schemeClr val="accent3">
                                <a:shade val="45000"/>
                                <a:satMod val="135000"/>
                              </a:schemeClr>
                              <a:prstClr val="white"/>
                            </a:duotone>
                          </a:blip>
                          <a:srcRect/>
                          <a:stretch>
                            <a:fillRect/>
                          </a:stretch>
                        </pic:blipFill>
                        <pic:spPr>
                          <a:xfrm>
                            <a:off x="0" y="0"/>
                            <a:ext cx="595313" cy="595313"/>
                          </a:xfrm>
                          <a:prstGeom prst="rect">
                            <a:avLst/>
                          </a:prstGeom>
                          <a:ln/>
                        </pic:spPr>
                      </pic:pic>
                    </a:graphicData>
                  </a:graphic>
                </wp:inline>
              </w:drawing>
            </w:r>
          </w:p>
        </w:tc>
        <w:tc>
          <w:tcPr>
            <w:tcW w:w="1833" w:type="dxa"/>
            <w:vAlign w:val="center"/>
          </w:tcPr>
          <w:p w14:paraId="1312545E" w14:textId="1635096C" w:rsidR="005C3E68" w:rsidRPr="005C3E68" w:rsidRDefault="005C3E68" w:rsidP="00F30687">
            <w:pPr>
              <w:rPr>
                <w:color w:val="326450"/>
              </w:rPr>
            </w:pPr>
            <w:r w:rsidRPr="005C3E68">
              <w:rPr>
                <w:noProof/>
                <w:color w:val="326450"/>
              </w:rPr>
              <w:drawing>
                <wp:inline distT="114300" distB="114300" distL="114300" distR="114300" wp14:anchorId="67B8AAE5" wp14:editId="51C9359D">
                  <wp:extent cx="623888" cy="613825"/>
                  <wp:effectExtent l="0" t="0" r="5080" b="0"/>
                  <wp:docPr id="6" name="image6.png" descr="A black background with a black square&#10;&#10;Description automatically generated with medium confidence">
                    <a:hlinkClick xmlns:a="http://schemas.openxmlformats.org/drawingml/2006/main" r:id="rId39"/>
                  </wp:docPr>
                  <wp:cNvGraphicFramePr/>
                  <a:graphic xmlns:a="http://schemas.openxmlformats.org/drawingml/2006/main">
                    <a:graphicData uri="http://schemas.openxmlformats.org/drawingml/2006/picture">
                      <pic:pic xmlns:pic="http://schemas.openxmlformats.org/drawingml/2006/picture">
                        <pic:nvPicPr>
                          <pic:cNvPr id="6" name="image6.png" descr="A black background with a black square&#10;&#10;Description automatically generated with medium confidence">
                            <a:hlinkClick r:id="rId39"/>
                          </pic:cNvPr>
                          <pic:cNvPicPr preferRelativeResize="0"/>
                        </pic:nvPicPr>
                        <pic:blipFill>
                          <a:blip r:embed="rId40">
                            <a:duotone>
                              <a:schemeClr val="accent3">
                                <a:shade val="45000"/>
                                <a:satMod val="135000"/>
                              </a:schemeClr>
                              <a:prstClr val="white"/>
                            </a:duotone>
                          </a:blip>
                          <a:srcRect/>
                          <a:stretch>
                            <a:fillRect/>
                          </a:stretch>
                        </pic:blipFill>
                        <pic:spPr>
                          <a:xfrm>
                            <a:off x="0" y="0"/>
                            <a:ext cx="623888" cy="613825"/>
                          </a:xfrm>
                          <a:prstGeom prst="rect">
                            <a:avLst/>
                          </a:prstGeom>
                          <a:ln/>
                        </pic:spPr>
                      </pic:pic>
                    </a:graphicData>
                  </a:graphic>
                </wp:inline>
              </w:drawing>
            </w:r>
          </w:p>
        </w:tc>
        <w:tc>
          <w:tcPr>
            <w:tcW w:w="1833" w:type="dxa"/>
            <w:vAlign w:val="center"/>
          </w:tcPr>
          <w:p w14:paraId="413B642E" w14:textId="7E8A7C6E" w:rsidR="005C3E68" w:rsidRPr="005C3E68" w:rsidRDefault="0067519B" w:rsidP="00F30687">
            <w:pPr>
              <w:rPr>
                <w:color w:val="326450"/>
              </w:rPr>
            </w:pPr>
            <w:r>
              <w:rPr>
                <w:noProof/>
                <w:color w:val="326450"/>
              </w:rPr>
              <w:drawing>
                <wp:anchor distT="0" distB="0" distL="114300" distR="114300" simplePos="0" relativeHeight="251661312" behindDoc="0" locked="0" layoutInCell="1" allowOverlap="1" wp14:anchorId="21D485B1" wp14:editId="7D9DC354">
                  <wp:simplePos x="0" y="0"/>
                  <wp:positionH relativeFrom="column">
                    <wp:posOffset>51435</wp:posOffset>
                  </wp:positionH>
                  <wp:positionV relativeFrom="paragraph">
                    <wp:posOffset>122555</wp:posOffset>
                  </wp:positionV>
                  <wp:extent cx="371475" cy="347980"/>
                  <wp:effectExtent l="0" t="0" r="9525" b="0"/>
                  <wp:wrapNone/>
                  <wp:docPr id="1541966039" name="Picture 1" descr="A black background with a black square&#10;&#10;Description automatically generated with medium confidence">
                    <a:hlinkClick xmlns:a="http://schemas.openxmlformats.org/drawingml/2006/main" r:id="rId4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1966039" name="Picture 1" descr="A black background with a black square&#10;&#10;Description automatically generated with medium confidence">
                            <a:hlinkClick r:id="rId41"/>
                          </pic:cNvPr>
                          <pic:cNvPicPr/>
                        </pic:nvPicPr>
                        <pic:blipFill>
                          <a:blip r:embed="rId42" cstate="print">
                            <a:duotone>
                              <a:schemeClr val="accent3">
                                <a:shade val="45000"/>
                                <a:satMod val="135000"/>
                              </a:schemeClr>
                              <a:prstClr val="white"/>
                            </a:duotone>
                            <a:extLst>
                              <a:ext uri="{28A0092B-C50C-407E-A947-70E740481C1C}">
                                <a14:useLocalDpi xmlns:a14="http://schemas.microsoft.com/office/drawing/2010/main" val="0"/>
                              </a:ext>
                            </a:extLst>
                          </a:blip>
                          <a:stretch>
                            <a:fillRect/>
                          </a:stretch>
                        </pic:blipFill>
                        <pic:spPr>
                          <a:xfrm>
                            <a:off x="0" y="0"/>
                            <a:ext cx="371475" cy="347980"/>
                          </a:xfrm>
                          <a:prstGeom prst="rect">
                            <a:avLst/>
                          </a:prstGeom>
                        </pic:spPr>
                      </pic:pic>
                    </a:graphicData>
                  </a:graphic>
                  <wp14:sizeRelH relativeFrom="margin">
                    <wp14:pctWidth>0</wp14:pctWidth>
                  </wp14:sizeRelH>
                  <wp14:sizeRelV relativeFrom="margin">
                    <wp14:pctHeight>0</wp14:pctHeight>
                  </wp14:sizeRelV>
                </wp:anchor>
              </w:drawing>
            </w:r>
            <w:r>
              <w:rPr>
                <w:noProof/>
                <w:color w:val="326450"/>
              </w:rPr>
              <mc:AlternateContent>
                <mc:Choice Requires="wps">
                  <w:drawing>
                    <wp:anchor distT="0" distB="0" distL="114300" distR="114300" simplePos="0" relativeHeight="251660288" behindDoc="0" locked="0" layoutInCell="1" allowOverlap="1" wp14:anchorId="0EB90E31" wp14:editId="1C47CC52">
                      <wp:simplePos x="0" y="0"/>
                      <wp:positionH relativeFrom="column">
                        <wp:posOffset>-68580</wp:posOffset>
                      </wp:positionH>
                      <wp:positionV relativeFrom="paragraph">
                        <wp:posOffset>10160</wp:posOffset>
                      </wp:positionV>
                      <wp:extent cx="600075" cy="600075"/>
                      <wp:effectExtent l="0" t="0" r="28575" b="28575"/>
                      <wp:wrapNone/>
                      <wp:docPr id="415802902" name="Flowchart: Connector 2"/>
                      <wp:cNvGraphicFramePr/>
                      <a:graphic xmlns:a="http://schemas.openxmlformats.org/drawingml/2006/main">
                        <a:graphicData uri="http://schemas.microsoft.com/office/word/2010/wordprocessingShape">
                          <wps:wsp>
                            <wps:cNvSpPr/>
                            <wps:spPr>
                              <a:xfrm>
                                <a:off x="0" y="0"/>
                                <a:ext cx="600075" cy="600075"/>
                              </a:xfrm>
                              <a:prstGeom prst="flowChartConnector">
                                <a:avLst/>
                              </a:prstGeom>
                              <a:noFill/>
                              <a:ln w="19050">
                                <a:solidFill>
                                  <a:schemeClr val="accent3">
                                    <a:lumMod val="75000"/>
                                  </a:schemeClr>
                                </a:solidFill>
                              </a:ln>
                              <a:effectLst/>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97CB884" id="_x0000_t120" coordsize="21600,21600" o:spt="120" path="m10800,qx,10800,10800,21600,21600,10800,10800,xe">
                      <v:path gradientshapeok="t" o:connecttype="custom" o:connectlocs="10800,0;3163,3163;0,10800;3163,18437;10800,21600;18437,18437;21600,10800;18437,3163" textboxrect="3163,3163,18437,18437"/>
                    </v:shapetype>
                    <v:shape id="Flowchart: Connector 2" o:spid="_x0000_s1026" type="#_x0000_t120" style="position:absolute;margin-left:-5.4pt;margin-top:.8pt;width:47.25pt;height:47.25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PqMIhwIAAIgFAAAOAAAAZHJzL2Uyb0RvYy54bWysVN1r2zAQfx/sfxB6X+1kTbuGOiWkdAy6&#10;NqwdfVZkKRZIOk1S4mR//U6y44RsMBh7se90X7/7vL3bGU22wgcFtqKji5ISYTnUyq4r+v314cMn&#10;SkJktmYarKjoXgR6N3v/7rZ1UzGGBnQtPEEnNkxbV9EmRjctisAbYVi4ACcsCiV4wyKyfl3UnrXo&#10;3ehiXJZXRQu+dh64CAFf7zshnWX/Ugoen6UMIhJdUcQW89fn7yp9i9ktm649c43iPQz2DygMUxaD&#10;Dq7uWWRk49VvroziHgLIeMHBFCCl4iLngNmMyrNsXhrmRM4FixPcUKbw/9zyp+2LW3osQ+vCNCCZ&#10;sthJb9If8ZFdLtZ+KJbYRcLx8aosy+sJJRxFPY1eiqOx8yF+FmBIIioqNbSLhvm4AGuxL+Bzwdj2&#10;McTO8GCQIlt4UFrn7mhLWhytm3JSZosAWtVJmvTyoIiF9mTLsMWMc2Hjx6ynN+Yr1N379QTRpmYj&#10;vsGk447eUKZtciry4PS4jnXJVNxrkXS0/SYkUTVWYtTBSiN7jmTUx8zayUwi7sGwwzngOU3hYNjr&#10;H1ENxuO/R+3yQIscGWwcjI2yff3Pous4RO70sUgneSdyBfV+6YmHbpmC4w8KO/zIQlwyj9uDe4YX&#10;IT7jJzW9otBTlDTgf/7pPenjUKOUkha3saLhx4Z5QYn+YnHcb0aXl2l9M3M5uR4j408lq1OJ3ZgF&#10;4DSM8PY4nsmkH/WBlB7MGx6OeYqKImY5xq4oj/7ALGJ3JfD0cDGfZzVcWcfio31x/ND1NLOvuzfm&#10;XT/mEffjCQ6by6Zn893ppn5YmG8iSJWH/1jXvt647nk8+9OU7skpn7WOB3T2CwAA//8DAFBLAwQU&#10;AAYACAAAACEAo9x1FNoAAAAHAQAADwAAAGRycy9kb3ducmV2LnhtbEyOwU7DMBBE70j8g7WVuLV2&#10;QAoljVNVFfkAClLVmxsvcdR4HcVOG/h6lhMcR28088rt7HtxxTF2gTRkKwUCqQm2o1bDx3u9XIOI&#10;yZA1fSDU8IURttX9XWkKG270htdDagWPUCyMBpfSUEgZG4fexFUYkJh9htGbxHFspR3Njcd9Lx+V&#10;yqU3HfGDMwPuHTaXw+Q1XPz3UR5Pr/Vu76Tt1BxqNQWtHxbzbgMi4Zz+yvCrz+pQsdM5TGSj6DUs&#10;M8XqiUEOgvn66RnEWcNLnoGsSvnfv/oBAAD//wMAUEsBAi0AFAAGAAgAAAAhALaDOJL+AAAA4QEA&#10;ABMAAAAAAAAAAAAAAAAAAAAAAFtDb250ZW50X1R5cGVzXS54bWxQSwECLQAUAAYACAAAACEAOP0h&#10;/9YAAACUAQAACwAAAAAAAAAAAAAAAAAvAQAAX3JlbHMvLnJlbHNQSwECLQAUAAYACAAAACEAKD6j&#10;CIcCAACIBQAADgAAAAAAAAAAAAAAAAAuAgAAZHJzL2Uyb0RvYy54bWxQSwECLQAUAAYACAAAACEA&#10;o9x1FNoAAAAHAQAADwAAAAAAAAAAAAAAAADhBAAAZHJzL2Rvd25yZXYueG1sUEsFBgAAAAAEAAQA&#10;8wAAAOgFAAAAAA==&#10;" filled="f" strokecolor="#76923c [2406]" strokeweight="1.5pt"/>
                  </w:pict>
                </mc:Fallback>
              </mc:AlternateContent>
            </w:r>
          </w:p>
        </w:tc>
      </w:tr>
    </w:tbl>
    <w:p w14:paraId="08DE2098" w14:textId="297DAF4F" w:rsidR="005C3E68" w:rsidRPr="007B00DB" w:rsidRDefault="005C3E68" w:rsidP="005C3E68">
      <w:r>
        <w:t xml:space="preserve"> </w:t>
      </w:r>
    </w:p>
    <w:tbl>
      <w:tblPr>
        <w:tblW w:w="9350" w:type="dxa"/>
        <w:tblInd w:w="-23" w:type="dxa"/>
        <w:tblBorders>
          <w:top w:val="single" w:sz="18" w:space="0" w:color="326450"/>
          <w:left w:val="single" w:sz="18" w:space="0" w:color="326450"/>
          <w:bottom w:val="single" w:sz="18" w:space="0" w:color="326450"/>
          <w:right w:val="single" w:sz="18" w:space="0" w:color="326450"/>
          <w:insideH w:val="single" w:sz="6" w:space="0" w:color="326450"/>
          <w:insideV w:val="single" w:sz="6" w:space="0" w:color="326450"/>
        </w:tblBorders>
        <w:tblLayout w:type="fixed"/>
        <w:tblLook w:val="0400" w:firstRow="0" w:lastRow="0" w:firstColumn="0" w:lastColumn="0" w:noHBand="0" w:noVBand="1"/>
      </w:tblPr>
      <w:tblGrid>
        <w:gridCol w:w="2547"/>
        <w:gridCol w:w="6803"/>
      </w:tblGrid>
      <w:tr w:rsidR="005C3E68" w:rsidRPr="006B27D9" w14:paraId="7FAFC731" w14:textId="77777777" w:rsidTr="00DE45B7">
        <w:trPr>
          <w:trHeight w:val="986"/>
        </w:trPr>
        <w:tc>
          <w:tcPr>
            <w:tcW w:w="2547" w:type="dxa"/>
            <w:shd w:val="clear" w:color="auto" w:fill="326450"/>
          </w:tcPr>
          <w:p w14:paraId="4C950CC2" w14:textId="77777777" w:rsidR="005C3E68" w:rsidRPr="001C3CF5" w:rsidRDefault="005C3E68" w:rsidP="00F30687">
            <w:pPr>
              <w:rPr>
                <w:b/>
                <w:bCs/>
              </w:rPr>
            </w:pPr>
            <w:r w:rsidRPr="001C3CF5">
              <w:rPr>
                <w:b/>
                <w:bCs/>
                <w:color w:val="FFFFFF" w:themeColor="background1"/>
              </w:rPr>
              <w:t>Project Coordinator</w:t>
            </w:r>
          </w:p>
        </w:tc>
        <w:tc>
          <w:tcPr>
            <w:tcW w:w="6803" w:type="dxa"/>
          </w:tcPr>
          <w:p w14:paraId="1D03A521" w14:textId="77777777" w:rsidR="005C3E68" w:rsidRPr="005A7DB7" w:rsidRDefault="00C34C1E" w:rsidP="00F30687">
            <w:pPr>
              <w:rPr>
                <w:b/>
                <w:bCs/>
              </w:rPr>
            </w:pPr>
            <w:proofErr w:type="spellStart"/>
            <w:r w:rsidRPr="005A7DB7">
              <w:rPr>
                <w:b/>
                <w:bCs/>
              </w:rPr>
              <w:t>Dr.</w:t>
            </w:r>
            <w:proofErr w:type="spellEnd"/>
            <w:r w:rsidRPr="005A7DB7">
              <w:rPr>
                <w:b/>
                <w:bCs/>
              </w:rPr>
              <w:t xml:space="preserve"> Angelos </w:t>
            </w:r>
            <w:proofErr w:type="spellStart"/>
            <w:r w:rsidRPr="005A7DB7">
              <w:rPr>
                <w:b/>
                <w:bCs/>
              </w:rPr>
              <w:t>Amditis</w:t>
            </w:r>
            <w:proofErr w:type="spellEnd"/>
          </w:p>
          <w:p w14:paraId="76B2A46F" w14:textId="77777777" w:rsidR="00C34C1E" w:rsidRDefault="00C34C1E" w:rsidP="00F30687">
            <w:r>
              <w:t>Institute of Communication and Computer Systems (ICCS)</w:t>
            </w:r>
          </w:p>
          <w:p w14:paraId="32303D63" w14:textId="0F2E7CD9" w:rsidR="00C34C1E" w:rsidRPr="00C34C1E" w:rsidRDefault="00C34C1E" w:rsidP="00F30687">
            <w:r w:rsidRPr="00C34C1E">
              <w:t xml:space="preserve">Ir. </w:t>
            </w:r>
            <w:proofErr w:type="spellStart"/>
            <w:r w:rsidRPr="00C34C1E">
              <w:t>Politechniou</w:t>
            </w:r>
            <w:proofErr w:type="spellEnd"/>
            <w:r w:rsidRPr="00C34C1E">
              <w:t xml:space="preserve"> 9, </w:t>
            </w:r>
            <w:proofErr w:type="spellStart"/>
            <w:r w:rsidRPr="00C34C1E">
              <w:t>Zografou</w:t>
            </w:r>
            <w:proofErr w:type="spellEnd"/>
            <w:r w:rsidRPr="00C34C1E">
              <w:t xml:space="preserve"> 157 73</w:t>
            </w:r>
          </w:p>
        </w:tc>
      </w:tr>
      <w:tr w:rsidR="005C3E68" w:rsidRPr="00472E2B" w14:paraId="364DDB37" w14:textId="77777777" w:rsidTr="00DE45B7">
        <w:trPr>
          <w:trHeight w:val="1111"/>
        </w:trPr>
        <w:tc>
          <w:tcPr>
            <w:tcW w:w="2547" w:type="dxa"/>
            <w:shd w:val="clear" w:color="auto" w:fill="326450"/>
          </w:tcPr>
          <w:p w14:paraId="1579A6E7" w14:textId="77777777" w:rsidR="005C3E68" w:rsidRPr="001C3CF5" w:rsidRDefault="005C3E68" w:rsidP="00F30687">
            <w:pPr>
              <w:rPr>
                <w:b/>
                <w:bCs/>
              </w:rPr>
            </w:pPr>
            <w:r w:rsidRPr="001C3CF5">
              <w:rPr>
                <w:b/>
                <w:bCs/>
                <w:color w:val="FFFFFF" w:themeColor="background1"/>
              </w:rPr>
              <w:t>Project Communication</w:t>
            </w:r>
          </w:p>
        </w:tc>
        <w:tc>
          <w:tcPr>
            <w:tcW w:w="6803" w:type="dxa"/>
          </w:tcPr>
          <w:p w14:paraId="7704A862" w14:textId="64DB745D" w:rsidR="005C3E68" w:rsidRPr="001C3CF5" w:rsidRDefault="004C6346" w:rsidP="00F30687">
            <w:pPr>
              <w:rPr>
                <w:b/>
                <w:bCs/>
              </w:rPr>
            </w:pPr>
            <w:r>
              <w:rPr>
                <w:b/>
                <w:bCs/>
              </w:rPr>
              <w:t>George Papapostolou</w:t>
            </w:r>
          </w:p>
          <w:p w14:paraId="08BCA7D9" w14:textId="77777777" w:rsidR="005C3E68" w:rsidRDefault="005C3E68" w:rsidP="00F30687">
            <w:r>
              <w:t>Foodscale Hub Greece</w:t>
            </w:r>
          </w:p>
          <w:p w14:paraId="6DD598A5" w14:textId="4EF5BD39" w:rsidR="005C3E68" w:rsidRPr="00A764ED" w:rsidRDefault="005C3E68" w:rsidP="00F30687">
            <w:r>
              <w:t>L.SOFOU 20, 57001 Thermi, Thessaloniki, Greece</w:t>
            </w:r>
          </w:p>
        </w:tc>
      </w:tr>
    </w:tbl>
    <w:p w14:paraId="63DFAEC3" w14:textId="77777777" w:rsidR="005C3E68" w:rsidRPr="007B00DB" w:rsidRDefault="005C3E68" w:rsidP="005C3E68"/>
    <w:p w14:paraId="17404A41" w14:textId="6D1271C0" w:rsidR="005C3E68" w:rsidRPr="007B00DB" w:rsidRDefault="005C3E68" w:rsidP="005C3E68"/>
    <w:p w14:paraId="186D6A2B" w14:textId="77777777" w:rsidR="005C3E68" w:rsidRPr="007B00DB" w:rsidRDefault="005C3E68" w:rsidP="005C3E68"/>
    <w:tbl>
      <w:tblPr>
        <w:tblW w:w="9016" w:type="dxa"/>
        <w:tblInd w:w="-100" w:type="dxa"/>
        <w:tblBorders>
          <w:top w:val="single" w:sz="4" w:space="0" w:color="21D0B2"/>
          <w:left w:val="single" w:sz="4" w:space="0" w:color="21D0B2"/>
          <w:bottom w:val="single" w:sz="4" w:space="0" w:color="21D0B2"/>
          <w:right w:val="single" w:sz="4" w:space="0" w:color="21D0B2"/>
          <w:insideH w:val="single" w:sz="4" w:space="0" w:color="000000"/>
          <w:insideV w:val="single" w:sz="4" w:space="0" w:color="000000"/>
        </w:tblBorders>
        <w:tblLayout w:type="fixed"/>
        <w:tblLook w:val="0400" w:firstRow="0" w:lastRow="0" w:firstColumn="0" w:lastColumn="0" w:noHBand="0" w:noVBand="1"/>
      </w:tblPr>
      <w:tblGrid>
        <w:gridCol w:w="9016"/>
      </w:tblGrid>
      <w:tr w:rsidR="005C3E68" w:rsidRPr="007B00DB" w14:paraId="40FF5180" w14:textId="77777777" w:rsidTr="00F30687">
        <w:trPr>
          <w:trHeight w:val="1880"/>
        </w:trPr>
        <w:tc>
          <w:tcPr>
            <w:tcW w:w="9016" w:type="dxa"/>
            <w:tcBorders>
              <w:top w:val="single" w:sz="4" w:space="0" w:color="2F62BD"/>
              <w:left w:val="single" w:sz="4" w:space="0" w:color="2F62BD"/>
              <w:bottom w:val="single" w:sz="4" w:space="0" w:color="2F62BD"/>
              <w:right w:val="single" w:sz="4" w:space="0" w:color="2F62BD"/>
            </w:tcBorders>
            <w:shd w:val="clear" w:color="auto" w:fill="E5E5E5"/>
          </w:tcPr>
          <w:p w14:paraId="388EC332" w14:textId="77777777" w:rsidR="005C3E68" w:rsidRPr="0039747D" w:rsidRDefault="005C3E68" w:rsidP="00F30687">
            <w:pPr>
              <w:rPr>
                <w:b/>
                <w:bCs/>
              </w:rPr>
            </w:pPr>
            <w:r w:rsidRPr="0039747D">
              <w:rPr>
                <w:b/>
                <w:bCs/>
              </w:rPr>
              <w:t>Disclaimer</w:t>
            </w:r>
          </w:p>
          <w:p w14:paraId="57E32B41" w14:textId="40907B14" w:rsidR="005C3E68" w:rsidRPr="007B00DB" w:rsidRDefault="005C3E68" w:rsidP="00F30687">
            <w:pPr>
              <w:rPr>
                <w:color w:val="366091"/>
                <w14:textFill>
                  <w14:solidFill>
                    <w14:srgbClr w14:val="366091">
                      <w14:lumMod w14:val="75000"/>
                      <w14:lumOff w14:val="25000"/>
                    </w14:srgbClr>
                  </w14:solidFill>
                </w14:textFill>
              </w:rPr>
            </w:pPr>
            <w:r w:rsidRPr="007B00DB">
              <w:t>Funded by the European Union. Views and opinions expressed are however those of the author(s) only and do not necessarily reflect those of the European Union or Research Executive Agency. Neither the European Union nor the granting authority can be held responsible for them.</w:t>
            </w:r>
          </w:p>
        </w:tc>
      </w:tr>
    </w:tbl>
    <w:p w14:paraId="1DE68321" w14:textId="77777777" w:rsidR="005C3E68" w:rsidRPr="00472E2B" w:rsidRDefault="005C3E68" w:rsidP="005C3E68"/>
    <w:p w14:paraId="513446FE" w14:textId="77777777" w:rsidR="005C3E68" w:rsidRDefault="005C3E68" w:rsidP="006B347D">
      <w:pPr>
        <w:jc w:val="both"/>
      </w:pPr>
    </w:p>
    <w:p w14:paraId="344E8B4A" w14:textId="46254654" w:rsidR="00163B57" w:rsidRPr="002562CC" w:rsidRDefault="00163B57" w:rsidP="006B347D">
      <w:pPr>
        <w:jc w:val="both"/>
      </w:pPr>
      <w:r>
        <w:rPr>
          <w:noProof/>
        </w:rPr>
        <w:drawing>
          <wp:anchor distT="0" distB="0" distL="114300" distR="114300" simplePos="0" relativeHeight="251662336" behindDoc="1" locked="0" layoutInCell="1" allowOverlap="1" wp14:anchorId="1F07D8E3" wp14:editId="6BE1F2D5">
            <wp:simplePos x="0" y="0"/>
            <wp:positionH relativeFrom="margin">
              <wp:align>left</wp:align>
            </wp:positionH>
            <wp:positionV relativeFrom="paragraph">
              <wp:posOffset>0</wp:posOffset>
            </wp:positionV>
            <wp:extent cx="6047105" cy="2333625"/>
            <wp:effectExtent l="0" t="0" r="0" b="9525"/>
            <wp:wrapThrough wrapText="bothSides">
              <wp:wrapPolygon edited="0">
                <wp:start x="0" y="0"/>
                <wp:lineTo x="0" y="21512"/>
                <wp:lineTo x="21502" y="21512"/>
                <wp:lineTo x="21502" y="0"/>
                <wp:lineTo x="0" y="0"/>
              </wp:wrapPolygon>
            </wp:wrapThrough>
            <wp:docPr id="1524299916" name="Picture 1" descr="A group of logo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4299916" name="Picture 1" descr="A group of logos&#10;&#10;Description automatically generated"/>
                    <pic:cNvPicPr/>
                  </pic:nvPicPr>
                  <pic:blipFill>
                    <a:blip r:embed="rId43" cstate="print">
                      <a:extLst>
                        <a:ext uri="{28A0092B-C50C-407E-A947-70E740481C1C}">
                          <a14:useLocalDpi xmlns:a14="http://schemas.microsoft.com/office/drawing/2010/main" val="0"/>
                        </a:ext>
                      </a:extLst>
                    </a:blip>
                    <a:stretch>
                      <a:fillRect/>
                    </a:stretch>
                  </pic:blipFill>
                  <pic:spPr>
                    <a:xfrm>
                      <a:off x="0" y="0"/>
                      <a:ext cx="6047105" cy="2333625"/>
                    </a:xfrm>
                    <a:prstGeom prst="rect">
                      <a:avLst/>
                    </a:prstGeom>
                  </pic:spPr>
                </pic:pic>
              </a:graphicData>
            </a:graphic>
            <wp14:sizeRelH relativeFrom="margin">
              <wp14:pctWidth>0</wp14:pctWidth>
            </wp14:sizeRelH>
            <wp14:sizeRelV relativeFrom="margin">
              <wp14:pctHeight>0</wp14:pctHeight>
            </wp14:sizeRelV>
          </wp:anchor>
        </w:drawing>
      </w:r>
    </w:p>
    <w:sectPr w:rsidR="00163B57" w:rsidRPr="002562CC" w:rsidSect="00102DC9">
      <w:headerReference w:type="default" r:id="rId44"/>
      <w:footerReference w:type="default" r:id="rId45"/>
      <w:headerReference w:type="first" r:id="rId46"/>
      <w:footerReference w:type="first" r:id="rId47"/>
      <w:pgSz w:w="11909" w:h="16834"/>
      <w:pgMar w:top="1440" w:right="1440" w:bottom="1440" w:left="1440" w:header="431" w:footer="431" w:gutter="0"/>
      <w:pgNumType w:start="1"/>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DDF851C" w14:textId="77777777" w:rsidR="003562B4" w:rsidRDefault="003562B4">
      <w:pPr>
        <w:spacing w:line="240" w:lineRule="auto"/>
      </w:pPr>
      <w:r>
        <w:separator/>
      </w:r>
    </w:p>
    <w:p w14:paraId="43025A04" w14:textId="77777777" w:rsidR="003562B4" w:rsidRDefault="003562B4"/>
    <w:p w14:paraId="4C4412EF" w14:textId="77777777" w:rsidR="003562B4" w:rsidRDefault="003562B4"/>
    <w:p w14:paraId="6A973F9A" w14:textId="77777777" w:rsidR="003562B4" w:rsidRDefault="003562B4"/>
  </w:endnote>
  <w:endnote w:type="continuationSeparator" w:id="0">
    <w:p w14:paraId="296CCC64" w14:textId="77777777" w:rsidR="003562B4" w:rsidRDefault="003562B4">
      <w:pPr>
        <w:spacing w:line="240" w:lineRule="auto"/>
      </w:pPr>
      <w:r>
        <w:continuationSeparator/>
      </w:r>
    </w:p>
    <w:p w14:paraId="4DE9D086" w14:textId="77777777" w:rsidR="003562B4" w:rsidRDefault="003562B4"/>
    <w:p w14:paraId="1DF1875D" w14:textId="77777777" w:rsidR="003562B4" w:rsidRPr="0019177A" w:rsidRDefault="003562B4" w:rsidP="00230D7A">
      <w:pPr>
        <w:ind w:right="157"/>
        <w:rPr>
          <w:color w:val="365F91" w:themeColor="accent1" w:themeShade="BF"/>
        </w:rPr>
      </w:pPr>
      <w:r w:rsidRPr="0019177A">
        <w:rPr>
          <w:noProof/>
          <w:color w:val="365F91" w:themeColor="accent1" w:themeShade="BF"/>
        </w:rPr>
        <w:drawing>
          <wp:anchor distT="0" distB="0" distL="114300" distR="114300" simplePos="0" relativeHeight="251661312" behindDoc="1" locked="0" layoutInCell="1" allowOverlap="1" wp14:anchorId="55A761F8" wp14:editId="116658D7">
            <wp:simplePos x="0" y="0"/>
            <wp:positionH relativeFrom="margin">
              <wp:posOffset>-15240</wp:posOffset>
            </wp:positionH>
            <wp:positionV relativeFrom="paragraph">
              <wp:posOffset>13970</wp:posOffset>
            </wp:positionV>
            <wp:extent cx="1764631" cy="455602"/>
            <wp:effectExtent l="0" t="0" r="7620" b="1905"/>
            <wp:wrapNone/>
            <wp:docPr id="3" name="Picture 3" descr="A picture containing text, clock&#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text, clock&#10;&#10;Description automatically generat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764631" cy="455602"/>
                    </a:xfrm>
                    <a:prstGeom prst="rect">
                      <a:avLst/>
                    </a:prstGeom>
                    <a:noFill/>
                    <a:ln>
                      <a:noFill/>
                    </a:ln>
                  </pic:spPr>
                </pic:pic>
              </a:graphicData>
            </a:graphic>
            <wp14:sizeRelH relativeFrom="page">
              <wp14:pctWidth>0</wp14:pctWidth>
            </wp14:sizeRelH>
            <wp14:sizeRelV relativeFrom="page">
              <wp14:pctHeight>0</wp14:pctHeight>
            </wp14:sizeRelV>
          </wp:anchor>
        </w:drawing>
      </w:r>
      <w:proofErr w:type="spellStart"/>
      <w:r w:rsidRPr="0019177A">
        <w:rPr>
          <w:color w:val="365F91" w:themeColor="accent1" w:themeShade="BF"/>
        </w:rPr>
        <w:t>Dx.y</w:t>
      </w:r>
      <w:proofErr w:type="spellEnd"/>
      <w:r w:rsidRPr="0019177A">
        <w:rPr>
          <w:color w:val="365F91" w:themeColor="accent1" w:themeShade="BF"/>
        </w:rPr>
        <w:t>: [Deliverable Title]</w:t>
      </w:r>
      <w:r w:rsidRPr="0019177A">
        <w:rPr>
          <w:noProof/>
          <w:color w:val="365F91" w:themeColor="accent1" w:themeShade="BF"/>
        </w:rPr>
        <w:t xml:space="preserve"> </w:t>
      </w:r>
    </w:p>
    <w:p w14:paraId="55E2B6BA" w14:textId="77777777" w:rsidR="003562B4" w:rsidRDefault="003562B4"/>
    <w:p w14:paraId="7588E365" w14:textId="77777777" w:rsidR="003562B4" w:rsidRDefault="003562B4">
      <w:r w:rsidRPr="0019177A">
        <w:rPr>
          <w:noProof/>
          <w:color w:val="365F91" w:themeColor="accent1" w:themeShade="BF"/>
        </w:rPr>
        <w:drawing>
          <wp:anchor distT="0" distB="0" distL="114300" distR="114300" simplePos="0" relativeHeight="251659264" behindDoc="1" locked="0" layoutInCell="1" allowOverlap="1" wp14:anchorId="1E6AD93E" wp14:editId="041CEEA7">
            <wp:simplePos x="0" y="0"/>
            <wp:positionH relativeFrom="margin">
              <wp:posOffset>-15240</wp:posOffset>
            </wp:positionH>
            <wp:positionV relativeFrom="paragraph">
              <wp:posOffset>13970</wp:posOffset>
            </wp:positionV>
            <wp:extent cx="1764631" cy="455602"/>
            <wp:effectExtent l="0" t="0" r="7620" b="1905"/>
            <wp:wrapNone/>
            <wp:docPr id="23" name="Picture 23" descr="A picture containing text, clock&#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text, clock&#10;&#10;Description automatically generat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764631" cy="455602"/>
                    </a:xfrm>
                    <a:prstGeom prst="rect">
                      <a:avLst/>
                    </a:prstGeom>
                    <a:noFill/>
                    <a:ln>
                      <a:noFill/>
                    </a:ln>
                  </pic:spPr>
                </pic:pic>
              </a:graphicData>
            </a:graphic>
            <wp14:sizeRelH relativeFrom="page">
              <wp14:pctWidth>0</wp14:pctWidth>
            </wp14:sizeRelH>
            <wp14:sizeRelV relativeFrom="page">
              <wp14:pctHeight>0</wp14:pctHeight>
            </wp14:sizeRelV>
          </wp:anchor>
        </w:drawing>
      </w:r>
      <w:proofErr w:type="spellStart"/>
      <w:r w:rsidRPr="0019177A">
        <w:rPr>
          <w:color w:val="365F91" w:themeColor="accent1" w:themeShade="BF"/>
        </w:rPr>
        <w:t>Dx.y</w:t>
      </w:r>
      <w:proofErr w:type="spellEnd"/>
      <w:r w:rsidRPr="0019177A">
        <w:rPr>
          <w:color w:val="365F91" w:themeColor="accent1" w:themeShade="BF"/>
        </w:rPr>
        <w:t>: [Deliverable Title]</w:t>
      </w:r>
    </w:p>
    <w:p w14:paraId="1F889420" w14:textId="77777777" w:rsidR="003562B4" w:rsidRDefault="003562B4">
      <w:r w:rsidRPr="0019177A">
        <w:rPr>
          <w:noProof/>
          <w:color w:val="365F91" w:themeColor="accent1" w:themeShade="BF"/>
        </w:rPr>
        <w:drawing>
          <wp:anchor distT="0" distB="0" distL="114300" distR="114300" simplePos="0" relativeHeight="251660288" behindDoc="1" locked="0" layoutInCell="1" allowOverlap="1" wp14:anchorId="64FC28F3" wp14:editId="38BBD988">
            <wp:simplePos x="0" y="0"/>
            <wp:positionH relativeFrom="margin">
              <wp:posOffset>-15240</wp:posOffset>
            </wp:positionH>
            <wp:positionV relativeFrom="paragraph">
              <wp:posOffset>13970</wp:posOffset>
            </wp:positionV>
            <wp:extent cx="1764631" cy="455602"/>
            <wp:effectExtent l="0" t="0" r="7620" b="1905"/>
            <wp:wrapNone/>
            <wp:docPr id="1" name="Picture 1" descr="A picture containing text, clock&#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text, clock&#10;&#10;Description automatically generat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764631" cy="455602"/>
                    </a:xfrm>
                    <a:prstGeom prst="rect">
                      <a:avLst/>
                    </a:prstGeom>
                    <a:noFill/>
                    <a:ln>
                      <a:noFill/>
                    </a:ln>
                  </pic:spPr>
                </pic:pic>
              </a:graphicData>
            </a:graphic>
            <wp14:sizeRelH relativeFrom="page">
              <wp14:pctWidth>0</wp14:pctWidth>
            </wp14:sizeRelH>
            <wp14:sizeRelV relativeFrom="page">
              <wp14:pctHeight>0</wp14:pctHeight>
            </wp14:sizeRelV>
          </wp:anchor>
        </w:drawing>
      </w:r>
      <w:proofErr w:type="spellStart"/>
      <w:r w:rsidRPr="0019177A">
        <w:rPr>
          <w:color w:val="365F91" w:themeColor="accent1" w:themeShade="BF"/>
        </w:rPr>
        <w:t>Dx.y</w:t>
      </w:r>
      <w:proofErr w:type="spellEnd"/>
      <w:r w:rsidRPr="0019177A">
        <w:rPr>
          <w:color w:val="365F91" w:themeColor="accent1" w:themeShade="BF"/>
        </w:rPr>
        <w:t>: [Deliverable Title]</w:t>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EE"/>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2FF" w:usb1="400004FF" w:usb2="00000000" w:usb3="00000000" w:csb0="0000019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decorative"/>
    <w:pitch w:val="variable"/>
    <w:sig w:usb0="00000000" w:usb1="10000000" w:usb2="00000000" w:usb3="00000000" w:csb0="80000000" w:csb1="00000000"/>
  </w:font>
  <w:font w:name="Roboto">
    <w:panose1 w:val="02000000000000000000"/>
    <w:charset w:val="00"/>
    <w:family w:val="auto"/>
    <w:pitch w:val="variable"/>
    <w:sig w:usb0="E0000AFF" w:usb1="5000217F" w:usb2="00000021" w:usb3="00000000" w:csb0="0000019F" w:csb1="00000000"/>
  </w:font>
  <w:font w:name="Segoe UI">
    <w:panose1 w:val="020B0502040204020203"/>
    <w:charset w:val="00"/>
    <w:family w:val="swiss"/>
    <w:pitch w:val="variable"/>
    <w:sig w:usb0="E4002EFF" w:usb1="C000E47F" w:usb2="00000009" w:usb3="00000000" w:csb0="000001FF" w:csb1="00000000"/>
  </w:font>
  <w:font w:name="Montserrat">
    <w:panose1 w:val="00000500000000000000"/>
    <w:charset w:val="EE"/>
    <w:family w:val="auto"/>
    <w:pitch w:val="variable"/>
    <w:sig w:usb0="2000020F" w:usb1="00000003" w:usb2="00000000" w:usb3="00000000" w:csb0="00000197" w:csb1="00000000"/>
  </w:font>
  <w:font w:name="Calibri">
    <w:panose1 w:val="020F05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163"/>
      <w:gridCol w:w="4338"/>
      <w:gridCol w:w="528"/>
    </w:tblGrid>
    <w:tr w:rsidR="00F7504F" w:rsidRPr="00611AB5" w14:paraId="082CE3EC" w14:textId="77777777" w:rsidTr="00506C96">
      <w:tc>
        <w:tcPr>
          <w:tcW w:w="2162" w:type="pct"/>
          <w:vAlign w:val="center"/>
        </w:tcPr>
        <w:p w14:paraId="7D0EBF81" w14:textId="77777777" w:rsidR="00F7504F" w:rsidRPr="00611AB5" w:rsidRDefault="00F7504F" w:rsidP="00F7504F">
          <w:pPr>
            <w:jc w:val="center"/>
            <w:rPr>
              <w:rFonts w:asciiTheme="minorBidi" w:hAnsiTheme="minorBidi" w:cstheme="minorBidi"/>
            </w:rPr>
          </w:pPr>
          <w:r w:rsidRPr="00611AB5">
            <w:rPr>
              <w:rFonts w:asciiTheme="minorBidi" w:hAnsiTheme="minorBidi" w:cstheme="minorBidi"/>
              <w:noProof/>
            </w:rPr>
            <w:drawing>
              <wp:inline distT="0" distB="0" distL="0" distR="0" wp14:anchorId="0A0E8F7B" wp14:editId="6BA327BD">
                <wp:extent cx="2506776" cy="559293"/>
                <wp:effectExtent l="0" t="0" r="0" b="0"/>
                <wp:docPr id="2010332232" name="Picture 2010332232" descr="Blue text on a black background&#10;&#10;Description automatically generated">
                  <a:extLst xmlns:a="http://schemas.openxmlformats.org/drawingml/2006/main">
                    <a:ext uri="{FF2B5EF4-FFF2-40B4-BE49-F238E27FC236}">
                      <a16:creationId xmlns:a16="http://schemas.microsoft.com/office/drawing/2014/main" id="{78447370-10B5-D3FF-4584-F51FAEBD9D05}"/>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Picture 24" descr="Blue text on a black background&#10;&#10;Description automatically generated">
                          <a:extLst>
                            <a:ext uri="{FF2B5EF4-FFF2-40B4-BE49-F238E27FC236}">
                              <a16:creationId xmlns:a16="http://schemas.microsoft.com/office/drawing/2014/main" id="{78447370-10B5-D3FF-4584-F51FAEBD9D05}"/>
                            </a:ext>
                          </a:extLst>
                        </pic:cNvPr>
                        <pic:cNvPicPr>
                          <a:picLocks noChangeAspect="1"/>
                        </pic:cNvPicPr>
                      </pic:nvPicPr>
                      <pic:blipFill>
                        <a:blip r:embed="rId1"/>
                        <a:stretch>
                          <a:fillRect/>
                        </a:stretch>
                      </pic:blipFill>
                      <pic:spPr>
                        <a:xfrm>
                          <a:off x="0" y="0"/>
                          <a:ext cx="2506776" cy="559293"/>
                        </a:xfrm>
                        <a:prstGeom prst="rect">
                          <a:avLst/>
                        </a:prstGeom>
                      </pic:spPr>
                    </pic:pic>
                  </a:graphicData>
                </a:graphic>
              </wp:inline>
            </w:drawing>
          </w:r>
        </w:p>
      </w:tc>
      <w:tc>
        <w:tcPr>
          <w:tcW w:w="2474" w:type="pct"/>
          <w:vAlign w:val="center"/>
        </w:tcPr>
        <w:p w14:paraId="39D5AB41" w14:textId="77777777" w:rsidR="00F7504F" w:rsidRPr="00611AB5" w:rsidRDefault="00F7504F" w:rsidP="00F7504F">
          <w:pPr>
            <w:jc w:val="right"/>
            <w:rPr>
              <w:rFonts w:asciiTheme="minorBidi" w:hAnsiTheme="minorBidi" w:cstheme="minorBidi"/>
            </w:rPr>
          </w:pPr>
          <w:r w:rsidRPr="00611AB5">
            <w:rPr>
              <w:rFonts w:asciiTheme="minorBidi" w:hAnsiTheme="minorBidi" w:cstheme="minorBidi"/>
            </w:rPr>
            <w:t>rurbanive-project.eu</w:t>
          </w:r>
        </w:p>
      </w:tc>
      <w:tc>
        <w:tcPr>
          <w:tcW w:w="364" w:type="pct"/>
          <w:vAlign w:val="center"/>
        </w:tcPr>
        <w:p w14:paraId="5517ABF6" w14:textId="77777777" w:rsidR="00F7504F" w:rsidRPr="00611AB5" w:rsidRDefault="00F7504F" w:rsidP="00F7504F">
          <w:pPr>
            <w:jc w:val="center"/>
            <w:rPr>
              <w:rFonts w:asciiTheme="minorBidi" w:hAnsiTheme="minorBidi" w:cstheme="minorBidi"/>
            </w:rPr>
          </w:pPr>
          <w:r w:rsidRPr="00611AB5">
            <w:rPr>
              <w:rFonts w:asciiTheme="minorBidi" w:eastAsia="Calibri" w:hAnsiTheme="minorBidi" w:cstheme="minorBidi"/>
              <w:lang w:val="en-US"/>
            </w:rPr>
            <w:fldChar w:fldCharType="begin"/>
          </w:r>
          <w:r w:rsidRPr="00611AB5">
            <w:rPr>
              <w:rFonts w:asciiTheme="minorBidi" w:eastAsia="Calibri" w:hAnsiTheme="minorBidi" w:cstheme="minorBidi"/>
              <w:lang w:val="en-US"/>
            </w:rPr>
            <w:instrText xml:space="preserve"> PAGE   \* MERGEFORMAT </w:instrText>
          </w:r>
          <w:r w:rsidRPr="00611AB5">
            <w:rPr>
              <w:rFonts w:asciiTheme="minorBidi" w:eastAsia="Calibri" w:hAnsiTheme="minorBidi" w:cstheme="minorBidi"/>
              <w:lang w:val="en-US"/>
            </w:rPr>
            <w:fldChar w:fldCharType="separate"/>
          </w:r>
          <w:r>
            <w:rPr>
              <w:rFonts w:asciiTheme="minorBidi" w:hAnsiTheme="minorBidi" w:cstheme="minorBidi"/>
            </w:rPr>
            <w:t>2</w:t>
          </w:r>
          <w:r w:rsidRPr="00611AB5">
            <w:rPr>
              <w:rFonts w:asciiTheme="minorBidi" w:eastAsia="Calibri" w:hAnsiTheme="minorBidi" w:cstheme="minorBidi"/>
              <w:noProof/>
              <w:lang w:val="en-US"/>
            </w:rPr>
            <w:fldChar w:fldCharType="end"/>
          </w:r>
        </w:p>
      </w:tc>
    </w:tr>
  </w:tbl>
  <w:p w14:paraId="44BE266E" w14:textId="77777777" w:rsidR="00F7504F" w:rsidRPr="00F7504F" w:rsidRDefault="00F7504F" w:rsidP="00F7504F">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522856" w14:textId="77777777" w:rsidR="002562CC" w:rsidRDefault="002562CC" w:rsidP="002562CC">
    <w:pPr>
      <w:pBdr>
        <w:top w:val="nil"/>
        <w:left w:val="nil"/>
        <w:bottom w:val="nil"/>
        <w:right w:val="nil"/>
        <w:between w:val="nil"/>
      </w:pBdr>
      <w:tabs>
        <w:tab w:val="center" w:pos="4680"/>
        <w:tab w:val="right" w:pos="9360"/>
      </w:tabs>
      <w:spacing w:line="240" w:lineRule="auto"/>
      <w:jc w:val="right"/>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14"/>
      <w:gridCol w:w="4515"/>
    </w:tblGrid>
    <w:tr w:rsidR="002562CC" w14:paraId="2E3564F5" w14:textId="77777777" w:rsidTr="00506C96">
      <w:tc>
        <w:tcPr>
          <w:tcW w:w="2500" w:type="pct"/>
          <w:vAlign w:val="center"/>
        </w:tcPr>
        <w:p w14:paraId="4CE246BB" w14:textId="77777777" w:rsidR="002562CC" w:rsidRDefault="002562CC" w:rsidP="002562CC">
          <w:r w:rsidRPr="001E11A4">
            <w:rPr>
              <w:noProof/>
            </w:rPr>
            <w:drawing>
              <wp:inline distT="0" distB="0" distL="0" distR="0" wp14:anchorId="25CCA9F6" wp14:editId="37A11563">
                <wp:extent cx="2506776" cy="559293"/>
                <wp:effectExtent l="0" t="0" r="0" b="0"/>
                <wp:docPr id="1016146432" name="Picture 1016146432" descr="Blue text on a black background&#10;&#10;Description automatically generated">
                  <a:extLst xmlns:a="http://schemas.openxmlformats.org/drawingml/2006/main">
                    <a:ext uri="{FF2B5EF4-FFF2-40B4-BE49-F238E27FC236}">
                      <a16:creationId xmlns:a16="http://schemas.microsoft.com/office/drawing/2014/main" id="{78447370-10B5-D3FF-4584-F51FAEBD9D05}"/>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Picture 24" descr="Blue text on a black background&#10;&#10;Description automatically generated">
                          <a:extLst>
                            <a:ext uri="{FF2B5EF4-FFF2-40B4-BE49-F238E27FC236}">
                              <a16:creationId xmlns:a16="http://schemas.microsoft.com/office/drawing/2014/main" id="{78447370-10B5-D3FF-4584-F51FAEBD9D05}"/>
                            </a:ext>
                          </a:extLst>
                        </pic:cNvPr>
                        <pic:cNvPicPr>
                          <a:picLocks noChangeAspect="1"/>
                        </pic:cNvPicPr>
                      </pic:nvPicPr>
                      <pic:blipFill>
                        <a:blip r:embed="rId1"/>
                        <a:stretch>
                          <a:fillRect/>
                        </a:stretch>
                      </pic:blipFill>
                      <pic:spPr>
                        <a:xfrm>
                          <a:off x="0" y="0"/>
                          <a:ext cx="2506776" cy="559293"/>
                        </a:xfrm>
                        <a:prstGeom prst="rect">
                          <a:avLst/>
                        </a:prstGeom>
                      </pic:spPr>
                    </pic:pic>
                  </a:graphicData>
                </a:graphic>
              </wp:inline>
            </w:drawing>
          </w:r>
        </w:p>
      </w:tc>
      <w:tc>
        <w:tcPr>
          <w:tcW w:w="2500" w:type="pct"/>
          <w:vAlign w:val="center"/>
        </w:tcPr>
        <w:p w14:paraId="1FC04575" w14:textId="77777777" w:rsidR="002562CC" w:rsidRDefault="002562CC" w:rsidP="002562CC">
          <w:pPr>
            <w:jc w:val="right"/>
          </w:pPr>
          <w:r w:rsidRPr="001E11A4">
            <w:t>rurbanive-project.eu</w:t>
          </w:r>
        </w:p>
      </w:tc>
    </w:tr>
  </w:tbl>
  <w:p w14:paraId="3B2D0CD5" w14:textId="77777777" w:rsidR="002562CC" w:rsidRPr="002562CC" w:rsidRDefault="002562CC" w:rsidP="002562C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DF8C095" w14:textId="77777777" w:rsidR="003562B4" w:rsidRDefault="003562B4">
      <w:pPr>
        <w:spacing w:line="240" w:lineRule="auto"/>
      </w:pPr>
      <w:r>
        <w:separator/>
      </w:r>
    </w:p>
    <w:p w14:paraId="7B0113E1" w14:textId="77777777" w:rsidR="003562B4" w:rsidRDefault="003562B4"/>
    <w:p w14:paraId="73649366" w14:textId="77777777" w:rsidR="003562B4" w:rsidRDefault="003562B4"/>
    <w:p w14:paraId="7477A936" w14:textId="77777777" w:rsidR="003562B4" w:rsidRDefault="003562B4"/>
  </w:footnote>
  <w:footnote w:type="continuationSeparator" w:id="0">
    <w:p w14:paraId="7254A8EA" w14:textId="77777777" w:rsidR="003562B4" w:rsidRDefault="003562B4">
      <w:pPr>
        <w:spacing w:line="240" w:lineRule="auto"/>
      </w:pPr>
      <w:r>
        <w:continuationSeparator/>
      </w:r>
    </w:p>
    <w:p w14:paraId="34E11397" w14:textId="77777777" w:rsidR="003562B4" w:rsidRDefault="003562B4"/>
    <w:p w14:paraId="39B967FD" w14:textId="77777777" w:rsidR="003562B4" w:rsidRDefault="003562B4"/>
    <w:p w14:paraId="18D7307A" w14:textId="77777777" w:rsidR="003562B4" w:rsidRDefault="003562B4"/>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a5"/>
      <w:tblW w:w="9638" w:type="dxa"/>
      <w:tblLayout w:type="fixed"/>
      <w:tblLook w:val="0000" w:firstRow="0" w:lastRow="0" w:firstColumn="0" w:lastColumn="0" w:noHBand="0" w:noVBand="0"/>
    </w:tblPr>
    <w:tblGrid>
      <w:gridCol w:w="3643"/>
      <w:gridCol w:w="5995"/>
    </w:tblGrid>
    <w:tr w:rsidR="00A254E0" w14:paraId="503930E5" w14:textId="77777777" w:rsidTr="00506C96">
      <w:trPr>
        <w:trHeight w:val="95"/>
      </w:trPr>
      <w:tc>
        <w:tcPr>
          <w:tcW w:w="3643" w:type="dxa"/>
          <w:vAlign w:val="center"/>
        </w:tcPr>
        <w:p w14:paraId="34559F71" w14:textId="77777777" w:rsidR="00A254E0" w:rsidRDefault="00A254E0" w:rsidP="00A254E0">
          <w:pPr>
            <w:rPr>
              <w:rFonts w:ascii="Calibri" w:eastAsia="Calibri" w:hAnsi="Calibri" w:cs="Calibri"/>
            </w:rPr>
          </w:pPr>
          <w:r w:rsidRPr="00611AB5">
            <w:rPr>
              <w:rFonts w:ascii="Calibri" w:eastAsia="Calibri" w:hAnsi="Calibri" w:cs="Calibri"/>
              <w:noProof/>
            </w:rPr>
            <w:drawing>
              <wp:inline distT="0" distB="0" distL="0" distR="0" wp14:anchorId="01F1C7AF" wp14:editId="33863C19">
                <wp:extent cx="1061860" cy="693012"/>
                <wp:effectExtent l="0" t="0" r="5080" b="0"/>
                <wp:docPr id="599364121" name="Picture 599364121" descr="A logo with green and white text&#10;&#10;Description automatically generated">
                  <a:extLst xmlns:a="http://schemas.openxmlformats.org/drawingml/2006/main">
                    <a:ext uri="{FF2B5EF4-FFF2-40B4-BE49-F238E27FC236}">
                      <a16:creationId xmlns:a16="http://schemas.microsoft.com/office/drawing/2014/main" id="{A9A0E62D-239C-843A-36EF-0508EB738452}"/>
                    </a:ext>
                  </a:extLst>
                </wp:docPr>
                <wp:cNvGraphicFramePr/>
                <a:graphic xmlns:a="http://schemas.openxmlformats.org/drawingml/2006/main">
                  <a:graphicData uri="http://schemas.openxmlformats.org/drawingml/2006/picture">
                    <pic:pic xmlns:pic="http://schemas.openxmlformats.org/drawingml/2006/picture">
                      <pic:nvPicPr>
                        <pic:cNvPr id="20" name="Google Shape;35;p16" descr="A logo with green and white text&#10;&#10;Description automatically generated">
                          <a:extLst>
                            <a:ext uri="{FF2B5EF4-FFF2-40B4-BE49-F238E27FC236}">
                              <a16:creationId xmlns:a16="http://schemas.microsoft.com/office/drawing/2014/main" id="{A9A0E62D-239C-843A-36EF-0508EB738452}"/>
                            </a:ext>
                          </a:extLst>
                        </pic:cNvPr>
                        <pic:cNvPicPr preferRelativeResize="0"/>
                      </pic:nvPicPr>
                      <pic:blipFill rotWithShape="1">
                        <a:blip r:embed="rId1">
                          <a:alphaModFix/>
                        </a:blip>
                        <a:srcRect t="18756" b="15980"/>
                        <a:stretch/>
                      </pic:blipFill>
                      <pic:spPr>
                        <a:xfrm>
                          <a:off x="0" y="0"/>
                          <a:ext cx="1061860" cy="693012"/>
                        </a:xfrm>
                        <a:prstGeom prst="rect">
                          <a:avLst/>
                        </a:prstGeom>
                        <a:noFill/>
                        <a:ln>
                          <a:noFill/>
                        </a:ln>
                      </pic:spPr>
                    </pic:pic>
                  </a:graphicData>
                </a:graphic>
              </wp:inline>
            </w:drawing>
          </w:r>
        </w:p>
      </w:tc>
      <w:tc>
        <w:tcPr>
          <w:tcW w:w="5995" w:type="dxa"/>
          <w:vAlign w:val="center"/>
        </w:tcPr>
        <w:p w14:paraId="53D29208" w14:textId="13FA9ADC" w:rsidR="00A254E0" w:rsidRDefault="0047042F" w:rsidP="00A254E0">
          <w:pPr>
            <w:jc w:val="right"/>
            <w:rPr>
              <w:rFonts w:ascii="Calibri" w:eastAsia="Calibri" w:hAnsi="Calibri" w:cs="Calibri"/>
              <w:color w:val="FFC000"/>
            </w:rPr>
          </w:pPr>
          <w:r w:rsidRPr="0047042F">
            <w:t xml:space="preserve">Press release – </w:t>
          </w:r>
          <w:r w:rsidR="00343823">
            <w:rPr>
              <w:lang w:val="el-GR"/>
            </w:rPr>
            <w:t>01</w:t>
          </w:r>
          <w:r w:rsidRPr="0047042F">
            <w:t>/0</w:t>
          </w:r>
          <w:r w:rsidR="00343823">
            <w:rPr>
              <w:lang w:val="el-GR"/>
            </w:rPr>
            <w:t>3</w:t>
          </w:r>
          <w:r w:rsidRPr="0047042F">
            <w:t>/2024</w:t>
          </w:r>
        </w:p>
      </w:tc>
    </w:tr>
  </w:tbl>
  <w:p w14:paraId="4BD118D3" w14:textId="77777777" w:rsidR="00A254E0" w:rsidRPr="00A254E0" w:rsidRDefault="00A254E0" w:rsidP="00A254E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4AEF40" w14:textId="295B6908" w:rsidR="002562CC" w:rsidRPr="001E11A4" w:rsidRDefault="002562CC" w:rsidP="002562CC">
    <w:pPr>
      <w:tabs>
        <w:tab w:val="center" w:pos="4680"/>
        <w:tab w:val="right" w:pos="9360"/>
      </w:tabs>
      <w:spacing w:line="240" w:lineRule="auto"/>
      <w:jc w:val="right"/>
      <w:rPr>
        <w:rFonts w:asciiTheme="minorBidi" w:hAnsiTheme="minorBidi" w:cstheme="minorBidi"/>
      </w:rPr>
    </w:pPr>
    <w:r w:rsidRPr="001E11A4">
      <w:rPr>
        <w:rFonts w:asciiTheme="minorBidi" w:hAnsiTheme="minorBidi" w:cstheme="minorBidi"/>
        <w:noProof/>
      </w:rPr>
      <w:drawing>
        <wp:anchor distT="0" distB="0" distL="114300" distR="114300" simplePos="0" relativeHeight="251663360" behindDoc="0" locked="0" layoutInCell="1" hidden="0" allowOverlap="1" wp14:anchorId="0E9221F6" wp14:editId="32254E7E">
          <wp:simplePos x="0" y="0"/>
          <wp:positionH relativeFrom="column">
            <wp:posOffset>-296545</wp:posOffset>
          </wp:positionH>
          <wp:positionV relativeFrom="paragraph">
            <wp:posOffset>-276225</wp:posOffset>
          </wp:positionV>
          <wp:extent cx="1661160" cy="636270"/>
          <wp:effectExtent l="0" t="0" r="0" b="0"/>
          <wp:wrapSquare wrapText="bothSides" distT="0" distB="0" distL="114300" distR="114300"/>
          <wp:docPr id="1131268900" name="Picture 1131268900" descr="A black background with green and white text&#10;&#10;Description automatically generated"/>
          <wp:cNvGraphicFramePr/>
          <a:graphic xmlns:a="http://schemas.openxmlformats.org/drawingml/2006/main">
            <a:graphicData uri="http://schemas.openxmlformats.org/drawingml/2006/picture">
              <pic:pic xmlns:pic="http://schemas.openxmlformats.org/drawingml/2006/picture">
                <pic:nvPicPr>
                  <pic:cNvPr id="0" name="image1.png" descr="A black background with green and white text&#10;&#10;Description automatically generated"/>
                  <pic:cNvPicPr preferRelativeResize="0"/>
                </pic:nvPicPr>
                <pic:blipFill>
                  <a:blip r:embed="rId1"/>
                  <a:srcRect/>
                  <a:stretch>
                    <a:fillRect/>
                  </a:stretch>
                </pic:blipFill>
                <pic:spPr>
                  <a:xfrm>
                    <a:off x="0" y="0"/>
                    <a:ext cx="1661160" cy="636270"/>
                  </a:xfrm>
                  <a:prstGeom prst="rect">
                    <a:avLst/>
                  </a:prstGeom>
                  <a:ln/>
                </pic:spPr>
              </pic:pic>
            </a:graphicData>
          </a:graphic>
        </wp:anchor>
      </w:drawing>
    </w:r>
    <w:r w:rsidRPr="001E11A4">
      <w:rPr>
        <w:rFonts w:asciiTheme="minorBidi" w:hAnsiTheme="minorBidi" w:cstheme="minorBidi"/>
        <w:b/>
      </w:rPr>
      <w:t xml:space="preserve">                                                                               </w:t>
    </w:r>
  </w:p>
  <w:p w14:paraId="3051EBF4" w14:textId="6B4A0A2F" w:rsidR="002562CC" w:rsidRDefault="004F2A2D" w:rsidP="004F2A2D">
    <w:pPr>
      <w:pStyle w:val="Header"/>
      <w:jc w:val="right"/>
    </w:pPr>
    <w:r>
      <w:t xml:space="preserve">Press release – </w:t>
    </w:r>
    <w:r w:rsidR="00343823">
      <w:rPr>
        <w:lang w:val="el-GR"/>
      </w:rPr>
      <w:t>01</w:t>
    </w:r>
    <w:r>
      <w:t>/0</w:t>
    </w:r>
    <w:r w:rsidR="00343823">
      <w:rPr>
        <w:lang w:val="el-GR"/>
      </w:rPr>
      <w:t>3</w:t>
    </w:r>
    <w:r>
      <w:t>/2024</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48F09A0"/>
    <w:multiLevelType w:val="hybridMultilevel"/>
    <w:tmpl w:val="283CE620"/>
    <w:lvl w:ilvl="0" w:tplc="D5BE963A">
      <w:start w:val="1"/>
      <w:numFmt w:val="upperRoman"/>
      <w:lvlText w:val="Annex %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10CC180E"/>
    <w:multiLevelType w:val="multilevel"/>
    <w:tmpl w:val="C7B64DA0"/>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lvl>
    <w:lvl w:ilvl="4">
      <w:start w:val="1"/>
      <w:numFmt w:val="decimal"/>
      <w:isLgl/>
      <w:lvlText w:val="%1.%2.%3.%4.%5"/>
      <w:lvlJc w:val="left"/>
      <w:pPr>
        <w:ind w:left="1800" w:hanging="144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520" w:hanging="2160"/>
      </w:pPr>
      <w:rPr>
        <w:rFonts w:hint="default"/>
      </w:rPr>
    </w:lvl>
    <w:lvl w:ilvl="8">
      <w:start w:val="1"/>
      <w:numFmt w:val="decimal"/>
      <w:isLgl/>
      <w:lvlText w:val="%1.%2.%3.%4.%5.%6.%7.%8.%9"/>
      <w:lvlJc w:val="left"/>
      <w:pPr>
        <w:ind w:left="2520" w:hanging="2160"/>
      </w:pPr>
      <w:rPr>
        <w:rFonts w:hint="default"/>
      </w:rPr>
    </w:lvl>
  </w:abstractNum>
  <w:abstractNum w:abstractNumId="2" w15:restartNumberingAfterBreak="0">
    <w:nsid w:val="1F5548DD"/>
    <w:multiLevelType w:val="hybridMultilevel"/>
    <w:tmpl w:val="1172AA62"/>
    <w:lvl w:ilvl="0" w:tplc="BF6E5456">
      <w:start w:val="1"/>
      <w:numFmt w:val="decimal"/>
      <w:lvlText w:val="%1.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210B5A86"/>
    <w:multiLevelType w:val="hybridMultilevel"/>
    <w:tmpl w:val="B16ADA74"/>
    <w:lvl w:ilvl="0" w:tplc="CB38DF1E">
      <w:start w:val="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2183633A"/>
    <w:multiLevelType w:val="multilevel"/>
    <w:tmpl w:val="4704DAAE"/>
    <w:numStyleLink w:val="Headings"/>
  </w:abstractNum>
  <w:abstractNum w:abstractNumId="5" w15:restartNumberingAfterBreak="0">
    <w:nsid w:val="252538E5"/>
    <w:multiLevelType w:val="hybridMultilevel"/>
    <w:tmpl w:val="EA927124"/>
    <w:lvl w:ilvl="0" w:tplc="5D121A00">
      <w:start w:val="1"/>
      <w:numFmt w:val="bullet"/>
      <w:lvlText w:val="-"/>
      <w:lvlJc w:val="left"/>
      <w:pPr>
        <w:ind w:left="720" w:hanging="360"/>
      </w:pPr>
      <w:rPr>
        <w:rFonts w:ascii="Arial" w:eastAsia="Cambria"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2A314282"/>
    <w:multiLevelType w:val="multilevel"/>
    <w:tmpl w:val="8E6C698C"/>
    <w:lvl w:ilvl="0">
      <w:start w:val="1"/>
      <w:numFmt w:val="decimal"/>
      <w:lvlText w:val="%1."/>
      <w:lvlJc w:val="left"/>
      <w:pPr>
        <w:ind w:left="720" w:hanging="720"/>
      </w:pPr>
    </w:lvl>
    <w:lvl w:ilvl="1">
      <w:start w:val="1"/>
      <w:numFmt w:val="decimal"/>
      <w:lvlText w:val="%2."/>
      <w:lvlJc w:val="left"/>
      <w:pPr>
        <w:ind w:left="1440" w:hanging="720"/>
      </w:pPr>
    </w:lvl>
    <w:lvl w:ilvl="2">
      <w:start w:val="1"/>
      <w:numFmt w:val="decimal"/>
      <w:lvlText w:val="%3."/>
      <w:lvlJc w:val="left"/>
      <w:pPr>
        <w:ind w:left="2160" w:hanging="720"/>
      </w:pPr>
    </w:lvl>
    <w:lvl w:ilvl="3">
      <w:start w:val="1"/>
      <w:numFmt w:val="decimal"/>
      <w:lvlText w:val="%4."/>
      <w:lvlJc w:val="left"/>
      <w:pPr>
        <w:ind w:left="2880" w:hanging="720"/>
      </w:pPr>
    </w:lvl>
    <w:lvl w:ilvl="4">
      <w:start w:val="1"/>
      <w:numFmt w:val="decimal"/>
      <w:lvlText w:val="%5."/>
      <w:lvlJc w:val="left"/>
      <w:pPr>
        <w:ind w:left="3600" w:hanging="720"/>
      </w:pPr>
    </w:lvl>
    <w:lvl w:ilvl="5">
      <w:start w:val="1"/>
      <w:numFmt w:val="decimal"/>
      <w:lvlText w:val="%6."/>
      <w:lvlJc w:val="left"/>
      <w:pPr>
        <w:ind w:left="4320" w:hanging="720"/>
      </w:pPr>
    </w:lvl>
    <w:lvl w:ilvl="6">
      <w:start w:val="1"/>
      <w:numFmt w:val="decimal"/>
      <w:lvlText w:val="%7."/>
      <w:lvlJc w:val="left"/>
      <w:pPr>
        <w:ind w:left="5040" w:hanging="720"/>
      </w:pPr>
    </w:lvl>
    <w:lvl w:ilvl="7">
      <w:start w:val="1"/>
      <w:numFmt w:val="decimal"/>
      <w:lvlText w:val="%8."/>
      <w:lvlJc w:val="left"/>
      <w:pPr>
        <w:ind w:left="5760" w:hanging="720"/>
      </w:pPr>
    </w:lvl>
    <w:lvl w:ilvl="8">
      <w:start w:val="1"/>
      <w:numFmt w:val="decimal"/>
      <w:lvlText w:val="%9."/>
      <w:lvlJc w:val="left"/>
      <w:pPr>
        <w:ind w:left="6480" w:hanging="720"/>
      </w:pPr>
    </w:lvl>
  </w:abstractNum>
  <w:abstractNum w:abstractNumId="7" w15:restartNumberingAfterBreak="0">
    <w:nsid w:val="2D455E18"/>
    <w:multiLevelType w:val="hybridMultilevel"/>
    <w:tmpl w:val="CBC01234"/>
    <w:lvl w:ilvl="0" w:tplc="395CDB1C">
      <w:start w:val="1"/>
      <w:numFmt w:val="decimal"/>
      <w:lvlText w:val="%1.1.1.1"/>
      <w:lvlJc w:val="left"/>
      <w:pPr>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2F2561F2"/>
    <w:multiLevelType w:val="hybridMultilevel"/>
    <w:tmpl w:val="94EEE1F4"/>
    <w:lvl w:ilvl="0" w:tplc="0409000F">
      <w:start w:val="2"/>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33EA480D"/>
    <w:multiLevelType w:val="multilevel"/>
    <w:tmpl w:val="D3FE57F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0" w15:restartNumberingAfterBreak="0">
    <w:nsid w:val="35541363"/>
    <w:multiLevelType w:val="multilevel"/>
    <w:tmpl w:val="ECF4CF5E"/>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800" w:hanging="144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520" w:hanging="2160"/>
      </w:pPr>
      <w:rPr>
        <w:rFonts w:hint="default"/>
      </w:rPr>
    </w:lvl>
    <w:lvl w:ilvl="8">
      <w:start w:val="1"/>
      <w:numFmt w:val="decimal"/>
      <w:isLgl/>
      <w:lvlText w:val="%1.%2.%3.%4.%5.%6.%7.%8.%9"/>
      <w:lvlJc w:val="left"/>
      <w:pPr>
        <w:ind w:left="2520" w:hanging="2160"/>
      </w:pPr>
      <w:rPr>
        <w:rFonts w:hint="default"/>
      </w:rPr>
    </w:lvl>
  </w:abstractNum>
  <w:abstractNum w:abstractNumId="11" w15:restartNumberingAfterBreak="0">
    <w:nsid w:val="373C41EB"/>
    <w:multiLevelType w:val="multilevel"/>
    <w:tmpl w:val="4704DAAE"/>
    <w:styleLink w:val="Headings"/>
    <w:lvl w:ilvl="0">
      <w:start w:val="1"/>
      <w:numFmt w:val="decimal"/>
      <w:pStyle w:val="Heading1"/>
      <w:suff w:val="space"/>
      <w:lvlText w:val="%1."/>
      <w:lvlJc w:val="left"/>
      <w:pPr>
        <w:ind w:left="0" w:firstLine="0"/>
      </w:pPr>
      <w:rPr>
        <w:rFonts w:hint="default"/>
      </w:rPr>
    </w:lvl>
    <w:lvl w:ilvl="1">
      <w:start w:val="1"/>
      <w:numFmt w:val="decimal"/>
      <w:pStyle w:val="Heading2"/>
      <w:suff w:val="space"/>
      <w:lvlText w:val="%1.%2."/>
      <w:lvlJc w:val="left"/>
      <w:pPr>
        <w:ind w:left="0" w:firstLine="0"/>
      </w:pPr>
      <w:rPr>
        <w:rFonts w:hint="default"/>
      </w:rPr>
    </w:lvl>
    <w:lvl w:ilvl="2">
      <w:start w:val="1"/>
      <w:numFmt w:val="decimal"/>
      <w:pStyle w:val="Heading3"/>
      <w:suff w:val="space"/>
      <w:lvlText w:val="%1.%2.%3."/>
      <w:lvlJc w:val="left"/>
      <w:pPr>
        <w:ind w:left="0" w:firstLine="0"/>
      </w:pPr>
      <w:rPr>
        <w:rFonts w:hint="default"/>
      </w:rPr>
    </w:lvl>
    <w:lvl w:ilvl="3">
      <w:start w:val="1"/>
      <w:numFmt w:val="decimal"/>
      <w:pStyle w:val="Heading4"/>
      <w:suff w:val="space"/>
      <w:lvlText w:val="%1.%2.%3.%4."/>
      <w:lvlJc w:val="left"/>
      <w:pPr>
        <w:ind w:left="0" w:firstLine="0"/>
      </w:pPr>
      <w:rPr>
        <w:rFonts w:hint="default"/>
      </w:rPr>
    </w:lvl>
    <w:lvl w:ilvl="4">
      <w:start w:val="1"/>
      <w:numFmt w:val="decimal"/>
      <w:pStyle w:val="Heading5"/>
      <w:suff w:val="space"/>
      <w:lvlText w:val="%1.%2.%3.%4.%5"/>
      <w:lvlJc w:val="left"/>
      <w:pPr>
        <w:ind w:left="0" w:firstLine="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2" w15:restartNumberingAfterBreak="0">
    <w:nsid w:val="3B8515B0"/>
    <w:multiLevelType w:val="hybridMultilevel"/>
    <w:tmpl w:val="10C6DF24"/>
    <w:lvl w:ilvl="0" w:tplc="055E6B78">
      <w:start w:val="1"/>
      <w:numFmt w:val="upperRoman"/>
      <w:lvlText w:val="Annex %1: Annex title"/>
      <w:lvlJc w:val="left"/>
      <w:pPr>
        <w:ind w:left="720" w:hanging="360"/>
      </w:pPr>
      <w:rPr>
        <w:rFonts w:ascii="Arial" w:hAnsi="Arial" w:cs="Arial" w:hint="default"/>
        <w:color w:val="92030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3FD167FB"/>
    <w:multiLevelType w:val="hybridMultilevel"/>
    <w:tmpl w:val="D14626B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40750873"/>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446D5799"/>
    <w:multiLevelType w:val="hybridMultilevel"/>
    <w:tmpl w:val="1C506F64"/>
    <w:lvl w:ilvl="0" w:tplc="B86C79B8">
      <w:start w:val="1"/>
      <w:numFmt w:val="decimal"/>
      <w:lvlText w:val="%1.1.1"/>
      <w:lvlJc w:val="left"/>
      <w:pPr>
        <w:ind w:left="340" w:hanging="34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47E0127A"/>
    <w:multiLevelType w:val="hybridMultilevel"/>
    <w:tmpl w:val="F6EC4EC2"/>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50B44BCF"/>
    <w:multiLevelType w:val="multilevel"/>
    <w:tmpl w:val="18DE7F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57D958D5"/>
    <w:multiLevelType w:val="multilevel"/>
    <w:tmpl w:val="79923296"/>
    <w:lvl w:ilvl="0">
      <w:start w:val="1"/>
      <w:numFmt w:val="decimal"/>
      <w:lvlText w:val="%1."/>
      <w:lvlJc w:val="left"/>
      <w:pPr>
        <w:ind w:left="360" w:hanging="360"/>
      </w:pPr>
      <w:rPr>
        <w:rFonts w:hint="default"/>
      </w:rPr>
    </w:lvl>
    <w:lvl w:ilvl="1">
      <w:start w:val="1"/>
      <w:numFmt w:val="decimal"/>
      <w:lvlText w:val="%1.%2."/>
      <w:lvlJc w:val="left"/>
      <w:pPr>
        <w:ind w:left="0" w:firstLine="0"/>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9" w15:restartNumberingAfterBreak="0">
    <w:nsid w:val="5E507472"/>
    <w:multiLevelType w:val="hybridMultilevel"/>
    <w:tmpl w:val="0212AB5C"/>
    <w:lvl w:ilvl="0" w:tplc="36FA74C4">
      <w:start w:val="1"/>
      <w:numFmt w:val="bullet"/>
      <w:pStyle w:val="ListParagraph"/>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0" w15:restartNumberingAfterBreak="0">
    <w:nsid w:val="64F67168"/>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68F1427F"/>
    <w:multiLevelType w:val="hybridMultilevel"/>
    <w:tmpl w:val="8270A63C"/>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7A031671"/>
    <w:multiLevelType w:val="hybridMultilevel"/>
    <w:tmpl w:val="60E49B10"/>
    <w:lvl w:ilvl="0" w:tplc="9506874E">
      <w:start w:val="1"/>
      <w:numFmt w:val="decimal"/>
      <w:lvlText w:val="%1."/>
      <w:lvlJc w:val="left"/>
      <w:pPr>
        <w:ind w:left="90" w:hanging="360"/>
      </w:pPr>
      <w:rPr>
        <w:rFonts w:hint="default"/>
      </w:rPr>
    </w:lvl>
    <w:lvl w:ilvl="1" w:tplc="04090019" w:tentative="1">
      <w:start w:val="1"/>
      <w:numFmt w:val="lowerLetter"/>
      <w:lvlText w:val="%2."/>
      <w:lvlJc w:val="left"/>
      <w:pPr>
        <w:ind w:left="810" w:hanging="360"/>
      </w:pPr>
    </w:lvl>
    <w:lvl w:ilvl="2" w:tplc="0409001B" w:tentative="1">
      <w:start w:val="1"/>
      <w:numFmt w:val="lowerRoman"/>
      <w:lvlText w:val="%3."/>
      <w:lvlJc w:val="right"/>
      <w:pPr>
        <w:ind w:left="1530" w:hanging="180"/>
      </w:pPr>
    </w:lvl>
    <w:lvl w:ilvl="3" w:tplc="0409000F" w:tentative="1">
      <w:start w:val="1"/>
      <w:numFmt w:val="decimal"/>
      <w:lvlText w:val="%4."/>
      <w:lvlJc w:val="left"/>
      <w:pPr>
        <w:ind w:left="2250" w:hanging="360"/>
      </w:pPr>
    </w:lvl>
    <w:lvl w:ilvl="4" w:tplc="04090019" w:tentative="1">
      <w:start w:val="1"/>
      <w:numFmt w:val="lowerLetter"/>
      <w:lvlText w:val="%5."/>
      <w:lvlJc w:val="left"/>
      <w:pPr>
        <w:ind w:left="2970" w:hanging="360"/>
      </w:pPr>
    </w:lvl>
    <w:lvl w:ilvl="5" w:tplc="0409001B" w:tentative="1">
      <w:start w:val="1"/>
      <w:numFmt w:val="lowerRoman"/>
      <w:lvlText w:val="%6."/>
      <w:lvlJc w:val="right"/>
      <w:pPr>
        <w:ind w:left="3690" w:hanging="180"/>
      </w:pPr>
    </w:lvl>
    <w:lvl w:ilvl="6" w:tplc="0409000F" w:tentative="1">
      <w:start w:val="1"/>
      <w:numFmt w:val="decimal"/>
      <w:lvlText w:val="%7."/>
      <w:lvlJc w:val="left"/>
      <w:pPr>
        <w:ind w:left="4410" w:hanging="360"/>
      </w:pPr>
    </w:lvl>
    <w:lvl w:ilvl="7" w:tplc="04090019" w:tentative="1">
      <w:start w:val="1"/>
      <w:numFmt w:val="lowerLetter"/>
      <w:lvlText w:val="%8."/>
      <w:lvlJc w:val="left"/>
      <w:pPr>
        <w:ind w:left="5130" w:hanging="360"/>
      </w:pPr>
    </w:lvl>
    <w:lvl w:ilvl="8" w:tplc="0409001B" w:tentative="1">
      <w:start w:val="1"/>
      <w:numFmt w:val="lowerRoman"/>
      <w:lvlText w:val="%9."/>
      <w:lvlJc w:val="right"/>
      <w:pPr>
        <w:ind w:left="5850" w:hanging="180"/>
      </w:pPr>
    </w:lvl>
  </w:abstractNum>
  <w:num w:numId="1" w16cid:durableId="1879969381">
    <w:abstractNumId w:val="9"/>
  </w:num>
  <w:num w:numId="2" w16cid:durableId="156384433">
    <w:abstractNumId w:val="22"/>
  </w:num>
  <w:num w:numId="3" w16cid:durableId="1113525100">
    <w:abstractNumId w:val="1"/>
  </w:num>
  <w:num w:numId="4" w16cid:durableId="1500804724">
    <w:abstractNumId w:val="8"/>
  </w:num>
  <w:num w:numId="5" w16cid:durableId="1957717542">
    <w:abstractNumId w:val="16"/>
  </w:num>
  <w:num w:numId="6" w16cid:durableId="1905724878">
    <w:abstractNumId w:val="21"/>
  </w:num>
  <w:num w:numId="7" w16cid:durableId="1452045261">
    <w:abstractNumId w:val="10"/>
  </w:num>
  <w:num w:numId="8" w16cid:durableId="1089735381">
    <w:abstractNumId w:val="0"/>
  </w:num>
  <w:num w:numId="9" w16cid:durableId="2113623717">
    <w:abstractNumId w:val="12"/>
  </w:num>
  <w:num w:numId="10" w16cid:durableId="2088501883">
    <w:abstractNumId w:val="2"/>
  </w:num>
  <w:num w:numId="11" w16cid:durableId="1013141480">
    <w:abstractNumId w:val="15"/>
  </w:num>
  <w:num w:numId="12" w16cid:durableId="1096558357">
    <w:abstractNumId w:val="7"/>
  </w:num>
  <w:num w:numId="13" w16cid:durableId="276718075">
    <w:abstractNumId w:val="13"/>
  </w:num>
  <w:num w:numId="14" w16cid:durableId="1672415075">
    <w:abstractNumId w:val="3"/>
  </w:num>
  <w:num w:numId="15" w16cid:durableId="932320332">
    <w:abstractNumId w:val="14"/>
  </w:num>
  <w:num w:numId="16" w16cid:durableId="1612011819">
    <w:abstractNumId w:val="18"/>
  </w:num>
  <w:num w:numId="17" w16cid:durableId="40786388">
    <w:abstractNumId w:val="3"/>
  </w:num>
  <w:num w:numId="18" w16cid:durableId="1901553196">
    <w:abstractNumId w:val="2"/>
  </w:num>
  <w:num w:numId="19" w16cid:durableId="1117681496">
    <w:abstractNumId w:val="15"/>
  </w:num>
  <w:num w:numId="20" w16cid:durableId="1792439166">
    <w:abstractNumId w:val="15"/>
  </w:num>
  <w:num w:numId="21" w16cid:durableId="788470570">
    <w:abstractNumId w:val="15"/>
  </w:num>
  <w:num w:numId="22" w16cid:durableId="1981112173">
    <w:abstractNumId w:val="2"/>
  </w:num>
  <w:num w:numId="23" w16cid:durableId="1309627732">
    <w:abstractNumId w:val="3"/>
  </w:num>
  <w:num w:numId="24" w16cid:durableId="533739800">
    <w:abstractNumId w:val="11"/>
  </w:num>
  <w:num w:numId="25" w16cid:durableId="321734686">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239604990">
    <w:abstractNumId w:val="19"/>
  </w:num>
  <w:num w:numId="27" w16cid:durableId="773131637">
    <w:abstractNumId w:val="4"/>
  </w:num>
  <w:num w:numId="28" w16cid:durableId="1216431554">
    <w:abstractNumId w:val="6"/>
  </w:num>
  <w:num w:numId="29" w16cid:durableId="1801923688">
    <w:abstractNumId w:val="20"/>
  </w:num>
  <w:num w:numId="30" w16cid:durableId="940920626">
    <w:abstractNumId w:val="4"/>
  </w:num>
  <w:num w:numId="31" w16cid:durableId="145560191">
    <w:abstractNumId w:val="4"/>
  </w:num>
  <w:num w:numId="32" w16cid:durableId="1337071297">
    <w:abstractNumId w:val="4"/>
  </w:num>
  <w:num w:numId="33" w16cid:durableId="1949460457">
    <w:abstractNumId w:val="4"/>
  </w:num>
  <w:num w:numId="34" w16cid:durableId="1750493827">
    <w:abstractNumId w:val="17"/>
  </w:num>
  <w:num w:numId="35" w16cid:durableId="58141151">
    <w:abstractNumId w:val="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40"/>
  <w:proofState w:spelling="clean" w:grammar="clean"/>
  <w:stylePaneFormatFilter w:val="9028" w:allStyles="0" w:customStyles="0" w:latentStyles="0" w:stylesInUse="1" w:headingStyles="1" w:numberingStyles="0" w:tableStyles="0" w:directFormattingOnRuns="0" w:directFormattingOnParagraphs="0" w:directFormattingOnNumbering="0" w:directFormattingOnTables="0" w:clearFormatting="1" w:top3HeadingStyles="0" w:visibleStyles="0" w:alternateStyleNames="1"/>
  <w:stylePaneSortMethod w:val="0004"/>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165F1"/>
    <w:rsid w:val="000166B6"/>
    <w:rsid w:val="000175AB"/>
    <w:rsid w:val="000178A8"/>
    <w:rsid w:val="00030E66"/>
    <w:rsid w:val="000426E9"/>
    <w:rsid w:val="00044E0C"/>
    <w:rsid w:val="0005682A"/>
    <w:rsid w:val="00062E92"/>
    <w:rsid w:val="00063366"/>
    <w:rsid w:val="00063CC3"/>
    <w:rsid w:val="00072E3A"/>
    <w:rsid w:val="00077ED7"/>
    <w:rsid w:val="000A237B"/>
    <w:rsid w:val="000A2E9B"/>
    <w:rsid w:val="000B1C63"/>
    <w:rsid w:val="000B6283"/>
    <w:rsid w:val="000B762F"/>
    <w:rsid w:val="000C1E44"/>
    <w:rsid w:val="000C24DF"/>
    <w:rsid w:val="000C265D"/>
    <w:rsid w:val="000C4131"/>
    <w:rsid w:val="000C7F10"/>
    <w:rsid w:val="000D4B77"/>
    <w:rsid w:val="000F37A4"/>
    <w:rsid w:val="000F7785"/>
    <w:rsid w:val="00102DC9"/>
    <w:rsid w:val="0010393C"/>
    <w:rsid w:val="001232A0"/>
    <w:rsid w:val="001238D4"/>
    <w:rsid w:val="001248BB"/>
    <w:rsid w:val="001250BC"/>
    <w:rsid w:val="001275CB"/>
    <w:rsid w:val="00137F7A"/>
    <w:rsid w:val="00144DFE"/>
    <w:rsid w:val="00145A9B"/>
    <w:rsid w:val="00163B57"/>
    <w:rsid w:val="00164077"/>
    <w:rsid w:val="001717FA"/>
    <w:rsid w:val="0017219A"/>
    <w:rsid w:val="00173446"/>
    <w:rsid w:val="00175CC5"/>
    <w:rsid w:val="00181C68"/>
    <w:rsid w:val="00182CBB"/>
    <w:rsid w:val="0019177A"/>
    <w:rsid w:val="001A4D78"/>
    <w:rsid w:val="001B2A73"/>
    <w:rsid w:val="001D57DC"/>
    <w:rsid w:val="001D6A11"/>
    <w:rsid w:val="001E4ABB"/>
    <w:rsid w:val="001E5077"/>
    <w:rsid w:val="001E5A68"/>
    <w:rsid w:val="001F1196"/>
    <w:rsid w:val="001F7292"/>
    <w:rsid w:val="002019BD"/>
    <w:rsid w:val="00202DC1"/>
    <w:rsid w:val="002065C5"/>
    <w:rsid w:val="002126EA"/>
    <w:rsid w:val="00212D1A"/>
    <w:rsid w:val="00222250"/>
    <w:rsid w:val="0023064C"/>
    <w:rsid w:val="00230D7A"/>
    <w:rsid w:val="00234606"/>
    <w:rsid w:val="002411FF"/>
    <w:rsid w:val="002416F9"/>
    <w:rsid w:val="0024245E"/>
    <w:rsid w:val="00244FE1"/>
    <w:rsid w:val="00245498"/>
    <w:rsid w:val="002514BE"/>
    <w:rsid w:val="002562CC"/>
    <w:rsid w:val="00260901"/>
    <w:rsid w:val="0026230D"/>
    <w:rsid w:val="00263513"/>
    <w:rsid w:val="00272CAE"/>
    <w:rsid w:val="00281084"/>
    <w:rsid w:val="00281E68"/>
    <w:rsid w:val="002844F8"/>
    <w:rsid w:val="00284FDB"/>
    <w:rsid w:val="002A0037"/>
    <w:rsid w:val="002B21E0"/>
    <w:rsid w:val="002B5360"/>
    <w:rsid w:val="002B6A79"/>
    <w:rsid w:val="002B79C0"/>
    <w:rsid w:val="002C2BDA"/>
    <w:rsid w:val="002D21D2"/>
    <w:rsid w:val="002D5F43"/>
    <w:rsid w:val="002E032F"/>
    <w:rsid w:val="002E270D"/>
    <w:rsid w:val="002E2ED5"/>
    <w:rsid w:val="002F0745"/>
    <w:rsid w:val="002F3A78"/>
    <w:rsid w:val="00302BE4"/>
    <w:rsid w:val="00303FC3"/>
    <w:rsid w:val="003078B9"/>
    <w:rsid w:val="00315400"/>
    <w:rsid w:val="003338CB"/>
    <w:rsid w:val="00343823"/>
    <w:rsid w:val="00347551"/>
    <w:rsid w:val="003556F6"/>
    <w:rsid w:val="003562B4"/>
    <w:rsid w:val="00363BF5"/>
    <w:rsid w:val="00370FB2"/>
    <w:rsid w:val="00371ABD"/>
    <w:rsid w:val="003A0678"/>
    <w:rsid w:val="003A5380"/>
    <w:rsid w:val="003B6262"/>
    <w:rsid w:val="003C58EA"/>
    <w:rsid w:val="003D3D05"/>
    <w:rsid w:val="003D6BCD"/>
    <w:rsid w:val="003E157E"/>
    <w:rsid w:val="003E1F57"/>
    <w:rsid w:val="003E519F"/>
    <w:rsid w:val="003F04FC"/>
    <w:rsid w:val="003F5426"/>
    <w:rsid w:val="004013E7"/>
    <w:rsid w:val="00405E42"/>
    <w:rsid w:val="00405F0B"/>
    <w:rsid w:val="00410217"/>
    <w:rsid w:val="00411CAA"/>
    <w:rsid w:val="00440B0F"/>
    <w:rsid w:val="00462C34"/>
    <w:rsid w:val="0047042F"/>
    <w:rsid w:val="00485AE6"/>
    <w:rsid w:val="00491423"/>
    <w:rsid w:val="004A519B"/>
    <w:rsid w:val="004B0344"/>
    <w:rsid w:val="004B510E"/>
    <w:rsid w:val="004C6346"/>
    <w:rsid w:val="004E0F4B"/>
    <w:rsid w:val="004E52AF"/>
    <w:rsid w:val="004F265E"/>
    <w:rsid w:val="004F2A2D"/>
    <w:rsid w:val="004F2D33"/>
    <w:rsid w:val="00512BE9"/>
    <w:rsid w:val="00513608"/>
    <w:rsid w:val="00514B30"/>
    <w:rsid w:val="00526B6F"/>
    <w:rsid w:val="00527A12"/>
    <w:rsid w:val="005434DA"/>
    <w:rsid w:val="0054502B"/>
    <w:rsid w:val="00551AE5"/>
    <w:rsid w:val="005549D3"/>
    <w:rsid w:val="0056029D"/>
    <w:rsid w:val="00587D35"/>
    <w:rsid w:val="00592772"/>
    <w:rsid w:val="005976BC"/>
    <w:rsid w:val="005A7DB7"/>
    <w:rsid w:val="005B667C"/>
    <w:rsid w:val="005C3E68"/>
    <w:rsid w:val="005C5F12"/>
    <w:rsid w:val="005C7327"/>
    <w:rsid w:val="005E4AC6"/>
    <w:rsid w:val="005E5F06"/>
    <w:rsid w:val="005F0C0D"/>
    <w:rsid w:val="005F1411"/>
    <w:rsid w:val="005F4673"/>
    <w:rsid w:val="005F7AE7"/>
    <w:rsid w:val="006052E0"/>
    <w:rsid w:val="00615935"/>
    <w:rsid w:val="00621936"/>
    <w:rsid w:val="00642441"/>
    <w:rsid w:val="00653C58"/>
    <w:rsid w:val="0065739C"/>
    <w:rsid w:val="00663060"/>
    <w:rsid w:val="0067519B"/>
    <w:rsid w:val="006764D8"/>
    <w:rsid w:val="00681F44"/>
    <w:rsid w:val="00684D49"/>
    <w:rsid w:val="006B12B0"/>
    <w:rsid w:val="006B347D"/>
    <w:rsid w:val="006B7E78"/>
    <w:rsid w:val="006C188C"/>
    <w:rsid w:val="006C2960"/>
    <w:rsid w:val="006C77D2"/>
    <w:rsid w:val="006D28D1"/>
    <w:rsid w:val="006D4C1C"/>
    <w:rsid w:val="006D7228"/>
    <w:rsid w:val="006E4045"/>
    <w:rsid w:val="006E7E42"/>
    <w:rsid w:val="006F56D8"/>
    <w:rsid w:val="007007FF"/>
    <w:rsid w:val="00700E37"/>
    <w:rsid w:val="00705F66"/>
    <w:rsid w:val="00711F10"/>
    <w:rsid w:val="00730E94"/>
    <w:rsid w:val="00737469"/>
    <w:rsid w:val="0074030C"/>
    <w:rsid w:val="00756ADB"/>
    <w:rsid w:val="00757CD9"/>
    <w:rsid w:val="007652D2"/>
    <w:rsid w:val="00772B6D"/>
    <w:rsid w:val="00772CE3"/>
    <w:rsid w:val="00776A3C"/>
    <w:rsid w:val="00787C05"/>
    <w:rsid w:val="007A2F65"/>
    <w:rsid w:val="007A343D"/>
    <w:rsid w:val="007A5195"/>
    <w:rsid w:val="007B3D34"/>
    <w:rsid w:val="007B6D24"/>
    <w:rsid w:val="007C6CF6"/>
    <w:rsid w:val="007F1604"/>
    <w:rsid w:val="007F1CAF"/>
    <w:rsid w:val="007F26CD"/>
    <w:rsid w:val="007F5CCE"/>
    <w:rsid w:val="008024C4"/>
    <w:rsid w:val="008109B6"/>
    <w:rsid w:val="00815632"/>
    <w:rsid w:val="008211B7"/>
    <w:rsid w:val="00821BCB"/>
    <w:rsid w:val="00822224"/>
    <w:rsid w:val="00823B92"/>
    <w:rsid w:val="0082636E"/>
    <w:rsid w:val="0082749E"/>
    <w:rsid w:val="008328DD"/>
    <w:rsid w:val="00855C0F"/>
    <w:rsid w:val="00863003"/>
    <w:rsid w:val="00870264"/>
    <w:rsid w:val="00872E90"/>
    <w:rsid w:val="00874364"/>
    <w:rsid w:val="00877D9A"/>
    <w:rsid w:val="008822F6"/>
    <w:rsid w:val="00884147"/>
    <w:rsid w:val="0089162A"/>
    <w:rsid w:val="00892AEB"/>
    <w:rsid w:val="00895DD9"/>
    <w:rsid w:val="008970B3"/>
    <w:rsid w:val="008B000B"/>
    <w:rsid w:val="008B1A93"/>
    <w:rsid w:val="008B21F2"/>
    <w:rsid w:val="008D0C5D"/>
    <w:rsid w:val="008E672F"/>
    <w:rsid w:val="008F3C14"/>
    <w:rsid w:val="008F5C92"/>
    <w:rsid w:val="008F6014"/>
    <w:rsid w:val="009057B6"/>
    <w:rsid w:val="00910801"/>
    <w:rsid w:val="00925A14"/>
    <w:rsid w:val="00940143"/>
    <w:rsid w:val="00943DCE"/>
    <w:rsid w:val="00955105"/>
    <w:rsid w:val="00972503"/>
    <w:rsid w:val="009746F1"/>
    <w:rsid w:val="00993342"/>
    <w:rsid w:val="00994EED"/>
    <w:rsid w:val="0099707E"/>
    <w:rsid w:val="009A1BC2"/>
    <w:rsid w:val="009A4BC5"/>
    <w:rsid w:val="009A739F"/>
    <w:rsid w:val="009B79E2"/>
    <w:rsid w:val="009C0E2E"/>
    <w:rsid w:val="009C14CA"/>
    <w:rsid w:val="009C26AF"/>
    <w:rsid w:val="009C3AEF"/>
    <w:rsid w:val="009C3E69"/>
    <w:rsid w:val="009D1734"/>
    <w:rsid w:val="009D32AC"/>
    <w:rsid w:val="009D743B"/>
    <w:rsid w:val="009D77B8"/>
    <w:rsid w:val="009E745E"/>
    <w:rsid w:val="009F34B6"/>
    <w:rsid w:val="009F77BF"/>
    <w:rsid w:val="00A00044"/>
    <w:rsid w:val="00A07D0B"/>
    <w:rsid w:val="00A07FA1"/>
    <w:rsid w:val="00A254E0"/>
    <w:rsid w:val="00A352D8"/>
    <w:rsid w:val="00A60361"/>
    <w:rsid w:val="00A61CEF"/>
    <w:rsid w:val="00A649D2"/>
    <w:rsid w:val="00A667AF"/>
    <w:rsid w:val="00A73726"/>
    <w:rsid w:val="00A818F5"/>
    <w:rsid w:val="00A94A28"/>
    <w:rsid w:val="00AA2AB4"/>
    <w:rsid w:val="00AA518B"/>
    <w:rsid w:val="00AC622C"/>
    <w:rsid w:val="00AE3896"/>
    <w:rsid w:val="00AE7FDD"/>
    <w:rsid w:val="00AF3654"/>
    <w:rsid w:val="00AF5CAB"/>
    <w:rsid w:val="00B048FD"/>
    <w:rsid w:val="00B10C65"/>
    <w:rsid w:val="00B247C5"/>
    <w:rsid w:val="00B53F9F"/>
    <w:rsid w:val="00B620EF"/>
    <w:rsid w:val="00B650F9"/>
    <w:rsid w:val="00B6613B"/>
    <w:rsid w:val="00B7712B"/>
    <w:rsid w:val="00B77CDA"/>
    <w:rsid w:val="00B83A52"/>
    <w:rsid w:val="00B90CC6"/>
    <w:rsid w:val="00BA02AE"/>
    <w:rsid w:val="00BB0A0A"/>
    <w:rsid w:val="00BB2F77"/>
    <w:rsid w:val="00BB45EF"/>
    <w:rsid w:val="00BB5E6E"/>
    <w:rsid w:val="00BB7C3F"/>
    <w:rsid w:val="00BC34D1"/>
    <w:rsid w:val="00BE04F3"/>
    <w:rsid w:val="00BE4572"/>
    <w:rsid w:val="00BE709B"/>
    <w:rsid w:val="00C1204B"/>
    <w:rsid w:val="00C13CC0"/>
    <w:rsid w:val="00C225CE"/>
    <w:rsid w:val="00C34C1E"/>
    <w:rsid w:val="00C41943"/>
    <w:rsid w:val="00C421DE"/>
    <w:rsid w:val="00C4522B"/>
    <w:rsid w:val="00C50260"/>
    <w:rsid w:val="00C50D71"/>
    <w:rsid w:val="00C56562"/>
    <w:rsid w:val="00C7319D"/>
    <w:rsid w:val="00C749A4"/>
    <w:rsid w:val="00C75639"/>
    <w:rsid w:val="00C866FB"/>
    <w:rsid w:val="00C930E3"/>
    <w:rsid w:val="00C97522"/>
    <w:rsid w:val="00CA5F42"/>
    <w:rsid w:val="00CB1C87"/>
    <w:rsid w:val="00CB48B5"/>
    <w:rsid w:val="00CD3ACE"/>
    <w:rsid w:val="00CD64DB"/>
    <w:rsid w:val="00CE55CE"/>
    <w:rsid w:val="00CE6314"/>
    <w:rsid w:val="00D00318"/>
    <w:rsid w:val="00D165F1"/>
    <w:rsid w:val="00D277CF"/>
    <w:rsid w:val="00D33D23"/>
    <w:rsid w:val="00D34595"/>
    <w:rsid w:val="00D46878"/>
    <w:rsid w:val="00D50FA8"/>
    <w:rsid w:val="00D51BFE"/>
    <w:rsid w:val="00D5382A"/>
    <w:rsid w:val="00D54206"/>
    <w:rsid w:val="00D74C45"/>
    <w:rsid w:val="00D803A7"/>
    <w:rsid w:val="00D93ED8"/>
    <w:rsid w:val="00D940B7"/>
    <w:rsid w:val="00D9512B"/>
    <w:rsid w:val="00D95D50"/>
    <w:rsid w:val="00DC0071"/>
    <w:rsid w:val="00DC1B43"/>
    <w:rsid w:val="00DD0091"/>
    <w:rsid w:val="00DD38D8"/>
    <w:rsid w:val="00DD53A4"/>
    <w:rsid w:val="00DE45B7"/>
    <w:rsid w:val="00DF3476"/>
    <w:rsid w:val="00DF7737"/>
    <w:rsid w:val="00E05B5B"/>
    <w:rsid w:val="00E13FBA"/>
    <w:rsid w:val="00E235B8"/>
    <w:rsid w:val="00E30E02"/>
    <w:rsid w:val="00E351AA"/>
    <w:rsid w:val="00E37648"/>
    <w:rsid w:val="00E46605"/>
    <w:rsid w:val="00E53AB0"/>
    <w:rsid w:val="00E55495"/>
    <w:rsid w:val="00E602FB"/>
    <w:rsid w:val="00E755D3"/>
    <w:rsid w:val="00E77D70"/>
    <w:rsid w:val="00E80168"/>
    <w:rsid w:val="00E82F32"/>
    <w:rsid w:val="00E86646"/>
    <w:rsid w:val="00E95D92"/>
    <w:rsid w:val="00E969DC"/>
    <w:rsid w:val="00EA0CA5"/>
    <w:rsid w:val="00EA30D9"/>
    <w:rsid w:val="00EB1827"/>
    <w:rsid w:val="00EC15EC"/>
    <w:rsid w:val="00EC27CB"/>
    <w:rsid w:val="00ED0409"/>
    <w:rsid w:val="00F01D11"/>
    <w:rsid w:val="00F160DF"/>
    <w:rsid w:val="00F24AE5"/>
    <w:rsid w:val="00F35A4A"/>
    <w:rsid w:val="00F36BF7"/>
    <w:rsid w:val="00F405E1"/>
    <w:rsid w:val="00F41B39"/>
    <w:rsid w:val="00F433AA"/>
    <w:rsid w:val="00F52BC9"/>
    <w:rsid w:val="00F54284"/>
    <w:rsid w:val="00F7504F"/>
    <w:rsid w:val="00F8689E"/>
    <w:rsid w:val="00F87C3C"/>
    <w:rsid w:val="00FB4E3E"/>
    <w:rsid w:val="00FB5798"/>
    <w:rsid w:val="00FB7C2A"/>
    <w:rsid w:val="00FC34A9"/>
    <w:rsid w:val="00FC7A4D"/>
    <w:rsid w:val="00FD16EE"/>
    <w:rsid w:val="00FD4BDE"/>
    <w:rsid w:val="00FE05B9"/>
    <w:rsid w:val="00FE1628"/>
    <w:rsid w:val="00FF7DB7"/>
  </w:rsids>
  <m:mathPr>
    <m:mathFont m:val="Cambria Math"/>
    <m:brkBin m:val="before"/>
    <m:brkBinSub m:val="--"/>
    <m:smallFrac m:val="0"/>
    <m:dispDef/>
    <m:lMargin m:val="0"/>
    <m:rMargin m:val="0"/>
    <m:defJc m:val="centerGroup"/>
    <m:wrapIndent m:val="1440"/>
    <m:intLim m:val="subSup"/>
    <m:naryLim m:val="undOvr"/>
  </m:mathPr>
  <w:themeFontLang w:val="en-US" w:bidi="he-I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681F1EA"/>
  <w15:docId w15:val="{38D10C64-B39A-420E-B91A-F04D85323C9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Arial" w:hAnsi="Arial" w:cs="Arial"/>
        <w:sz w:val="22"/>
        <w:szCs w:val="22"/>
        <w:lang w:val="en-GB" w:eastAsia="en-US" w:bidi="ar-SA"/>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Paragraph Text"/>
    <w:qFormat/>
    <w:rsid w:val="00284FDB"/>
  </w:style>
  <w:style w:type="paragraph" w:styleId="Heading1">
    <w:name w:val="heading 1"/>
    <w:basedOn w:val="Normal"/>
    <w:next w:val="Normal"/>
    <w:uiPriority w:val="9"/>
    <w:qFormat/>
    <w:rsid w:val="0005682A"/>
    <w:pPr>
      <w:keepNext/>
      <w:keepLines/>
      <w:pageBreakBefore/>
      <w:numPr>
        <w:numId w:val="27"/>
      </w:numPr>
      <w:spacing w:before="120" w:after="180"/>
      <w:outlineLvl w:val="0"/>
    </w:pPr>
    <w:rPr>
      <w:b/>
      <w:color w:val="244061" w:themeColor="accent1" w:themeShade="80"/>
      <w:sz w:val="32"/>
      <w:szCs w:val="40"/>
    </w:rPr>
  </w:style>
  <w:style w:type="paragraph" w:styleId="Heading2">
    <w:name w:val="heading 2"/>
    <w:basedOn w:val="Normal"/>
    <w:next w:val="Normal"/>
    <w:uiPriority w:val="9"/>
    <w:unhideWhenUsed/>
    <w:qFormat/>
    <w:rsid w:val="00F7504F"/>
    <w:pPr>
      <w:keepNext/>
      <w:keepLines/>
      <w:numPr>
        <w:ilvl w:val="1"/>
        <w:numId w:val="27"/>
      </w:numPr>
      <w:tabs>
        <w:tab w:val="left" w:pos="0"/>
      </w:tabs>
      <w:spacing w:before="120" w:after="180"/>
      <w:outlineLvl w:val="1"/>
    </w:pPr>
    <w:rPr>
      <w:b/>
      <w:color w:val="50785B"/>
      <w:sz w:val="32"/>
      <w:szCs w:val="32"/>
    </w:rPr>
  </w:style>
  <w:style w:type="paragraph" w:styleId="Heading3">
    <w:name w:val="heading 3"/>
    <w:basedOn w:val="Normal"/>
    <w:next w:val="Normal"/>
    <w:uiPriority w:val="9"/>
    <w:unhideWhenUsed/>
    <w:qFormat/>
    <w:rsid w:val="0005682A"/>
    <w:pPr>
      <w:keepNext/>
      <w:keepLines/>
      <w:numPr>
        <w:ilvl w:val="2"/>
        <w:numId w:val="27"/>
      </w:numPr>
      <w:spacing w:before="120" w:after="180"/>
      <w:outlineLvl w:val="2"/>
    </w:pPr>
    <w:rPr>
      <w:b/>
      <w:color w:val="244061" w:themeColor="accent1" w:themeShade="80"/>
      <w:sz w:val="28"/>
      <w:szCs w:val="28"/>
    </w:rPr>
  </w:style>
  <w:style w:type="paragraph" w:styleId="Heading4">
    <w:name w:val="heading 4"/>
    <w:basedOn w:val="Normal"/>
    <w:next w:val="Normal"/>
    <w:uiPriority w:val="9"/>
    <w:unhideWhenUsed/>
    <w:qFormat/>
    <w:rsid w:val="0005682A"/>
    <w:pPr>
      <w:keepNext/>
      <w:keepLines/>
      <w:numPr>
        <w:ilvl w:val="3"/>
        <w:numId w:val="27"/>
      </w:numPr>
      <w:tabs>
        <w:tab w:val="left" w:pos="0"/>
      </w:tabs>
      <w:spacing w:before="120" w:after="180"/>
      <w:outlineLvl w:val="3"/>
    </w:pPr>
    <w:rPr>
      <w:b/>
      <w:color w:val="76923C" w:themeColor="accent3" w:themeShade="BF"/>
      <w:sz w:val="24"/>
      <w:szCs w:val="24"/>
    </w:rPr>
  </w:style>
  <w:style w:type="paragraph" w:styleId="Heading5">
    <w:name w:val="heading 5"/>
    <w:basedOn w:val="Normal"/>
    <w:next w:val="Normal"/>
    <w:uiPriority w:val="9"/>
    <w:semiHidden/>
    <w:unhideWhenUsed/>
    <w:rsid w:val="0005682A"/>
    <w:pPr>
      <w:keepNext/>
      <w:keepLines/>
      <w:numPr>
        <w:ilvl w:val="4"/>
        <w:numId w:val="27"/>
      </w:numPr>
      <w:spacing w:before="240" w:after="80"/>
      <w:outlineLvl w:val="4"/>
    </w:pPr>
    <w:rPr>
      <w:color w:val="666666"/>
    </w:rPr>
  </w:style>
  <w:style w:type="paragraph" w:styleId="Heading6">
    <w:name w:val="heading 6"/>
    <w:basedOn w:val="Normal"/>
    <w:next w:val="Normal"/>
    <w:uiPriority w:val="9"/>
    <w:semiHidden/>
    <w:unhideWhenUsed/>
    <w:qFormat/>
    <w:pPr>
      <w:keepNext/>
      <w:keepLines/>
      <w:spacing w:before="240" w:after="80"/>
      <w:outlineLvl w:val="5"/>
    </w:pPr>
    <w:rPr>
      <w:i/>
      <w:color w:val="66666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8F6014"/>
    <w:pPr>
      <w:tabs>
        <w:tab w:val="center" w:pos="4680"/>
        <w:tab w:val="right" w:pos="9360"/>
      </w:tabs>
      <w:spacing w:line="240" w:lineRule="auto"/>
    </w:pPr>
  </w:style>
  <w:style w:type="table" w:customStyle="1" w:styleId="a">
    <w:basedOn w:val="TableNormal"/>
    <w:pPr>
      <w:spacing w:line="240" w:lineRule="auto"/>
    </w:pPr>
    <w:tblPr>
      <w:tblStyleRowBandSize w:val="1"/>
      <w:tblStyleColBandSize w:val="1"/>
      <w:tblCellMar>
        <w:left w:w="115" w:type="dxa"/>
        <w:right w:w="115" w:type="dxa"/>
      </w:tblCellMar>
    </w:tblPr>
  </w:style>
  <w:style w:type="table" w:customStyle="1" w:styleId="a0">
    <w:basedOn w:val="TableNormal"/>
    <w:pPr>
      <w:spacing w:line="240" w:lineRule="auto"/>
    </w:pPr>
    <w:tblPr>
      <w:tblStyleRowBandSize w:val="1"/>
      <w:tblStyleColBandSize w:val="1"/>
      <w:tblCellMar>
        <w:left w:w="115" w:type="dxa"/>
        <w:right w:w="115" w:type="dxa"/>
      </w:tblCellMar>
    </w:tblPr>
  </w:style>
  <w:style w:type="table" w:customStyle="1" w:styleId="a1">
    <w:basedOn w:val="TableNormal"/>
    <w:pPr>
      <w:spacing w:line="240" w:lineRule="auto"/>
    </w:pPr>
    <w:tblPr>
      <w:tblStyleRowBandSize w:val="1"/>
      <w:tblStyleColBandSize w:val="1"/>
      <w:tblCellMar>
        <w:left w:w="115" w:type="dxa"/>
        <w:right w:w="115" w:type="dxa"/>
      </w:tblCellMar>
    </w:tblPr>
  </w:style>
  <w:style w:type="table" w:customStyle="1" w:styleId="a2">
    <w:basedOn w:val="TableNormal"/>
    <w:pPr>
      <w:spacing w:line="240" w:lineRule="auto"/>
    </w:pPr>
    <w:tblPr>
      <w:tblStyleRowBandSize w:val="1"/>
      <w:tblStyleColBandSize w:val="1"/>
      <w:tblCellMar>
        <w:left w:w="115" w:type="dxa"/>
        <w:right w:w="115" w:type="dxa"/>
      </w:tblCellMar>
    </w:tblPr>
  </w:style>
  <w:style w:type="table" w:customStyle="1" w:styleId="a3">
    <w:basedOn w:val="TableNormal"/>
    <w:pPr>
      <w:spacing w:line="240" w:lineRule="auto"/>
    </w:pPr>
    <w:tblPr>
      <w:tblStyleRowBandSize w:val="1"/>
      <w:tblStyleColBandSize w:val="1"/>
      <w:tblCellMar>
        <w:left w:w="115" w:type="dxa"/>
        <w:right w:w="115" w:type="dxa"/>
      </w:tblCellMar>
    </w:tblPr>
  </w:style>
  <w:style w:type="table" w:customStyle="1" w:styleId="a4">
    <w:basedOn w:val="TableNormal"/>
    <w:pPr>
      <w:spacing w:line="240" w:lineRule="auto"/>
    </w:pPr>
    <w:tblPr>
      <w:tblStyleRowBandSize w:val="1"/>
      <w:tblStyleColBandSize w:val="1"/>
      <w:tblCellMar>
        <w:left w:w="115" w:type="dxa"/>
        <w:right w:w="115" w:type="dxa"/>
      </w:tblCellMar>
    </w:tblPr>
  </w:style>
  <w:style w:type="table" w:customStyle="1" w:styleId="a5">
    <w:basedOn w:val="TableNormal"/>
    <w:pPr>
      <w:spacing w:line="240" w:lineRule="auto"/>
    </w:pPr>
    <w:tblPr>
      <w:tblStyleRowBandSize w:val="1"/>
      <w:tblStyleColBandSize w:val="1"/>
      <w:tblCellMar>
        <w:left w:w="115" w:type="dxa"/>
        <w:right w:w="115" w:type="dxa"/>
      </w:tblCellMar>
    </w:tblPr>
  </w:style>
  <w:style w:type="table" w:customStyle="1" w:styleId="a6">
    <w:basedOn w:val="TableNormal"/>
    <w:pPr>
      <w:spacing w:line="240" w:lineRule="auto"/>
    </w:pPr>
    <w:tblPr>
      <w:tblStyleRowBandSize w:val="1"/>
      <w:tblStyleColBandSize w:val="1"/>
      <w:tblCellMar>
        <w:left w:w="115" w:type="dxa"/>
        <w:right w:w="115" w:type="dxa"/>
      </w:tblCellMar>
    </w:tblPr>
  </w:style>
  <w:style w:type="table" w:customStyle="1" w:styleId="a7">
    <w:basedOn w:val="TableNormal"/>
    <w:pPr>
      <w:spacing w:line="240" w:lineRule="auto"/>
    </w:pPr>
    <w:tblPr>
      <w:tblStyleRowBandSize w:val="1"/>
      <w:tblStyleColBandSize w:val="1"/>
      <w:tblCellMar>
        <w:left w:w="115" w:type="dxa"/>
        <w:right w:w="115" w:type="dxa"/>
      </w:tblCellMar>
    </w:tblPr>
  </w:style>
  <w:style w:type="table" w:customStyle="1" w:styleId="a8">
    <w:basedOn w:val="TableNormal"/>
    <w:pPr>
      <w:spacing w:line="240" w:lineRule="auto"/>
    </w:pPr>
    <w:tblPr>
      <w:tblStyleRowBandSize w:val="1"/>
      <w:tblStyleColBandSize w:val="1"/>
      <w:tblCellMar>
        <w:left w:w="115" w:type="dxa"/>
        <w:right w:w="115" w:type="dxa"/>
      </w:tblCellMar>
    </w:tblPr>
  </w:style>
  <w:style w:type="paragraph" w:customStyle="1" w:styleId="Annextitle">
    <w:name w:val="Annex title"/>
    <w:basedOn w:val="Heading1"/>
    <w:qFormat/>
    <w:rsid w:val="00E80168"/>
    <w:pPr>
      <w:pageBreakBefore w:val="0"/>
      <w:numPr>
        <w:numId w:val="0"/>
      </w:numPr>
    </w:pPr>
    <w:rPr>
      <w:color w:val="943634" w:themeColor="accent2" w:themeShade="BF"/>
      <w:sz w:val="28"/>
      <w:lang w:val="en-US"/>
    </w:rPr>
  </w:style>
  <w:style w:type="paragraph" w:styleId="Footer">
    <w:name w:val="footer"/>
    <w:basedOn w:val="Normal"/>
    <w:link w:val="FooterChar"/>
    <w:uiPriority w:val="99"/>
    <w:unhideWhenUsed/>
    <w:rsid w:val="00F757E8"/>
    <w:pPr>
      <w:tabs>
        <w:tab w:val="center" w:pos="4680"/>
        <w:tab w:val="right" w:pos="9360"/>
      </w:tabs>
      <w:spacing w:line="240" w:lineRule="auto"/>
    </w:pPr>
  </w:style>
  <w:style w:type="character" w:customStyle="1" w:styleId="FooterChar">
    <w:name w:val="Footer Char"/>
    <w:basedOn w:val="DefaultParagraphFont"/>
    <w:link w:val="Footer"/>
    <w:uiPriority w:val="99"/>
    <w:rsid w:val="00F757E8"/>
  </w:style>
  <w:style w:type="paragraph" w:styleId="ListParagraph">
    <w:name w:val="List Paragraph"/>
    <w:basedOn w:val="Normal"/>
    <w:uiPriority w:val="34"/>
    <w:qFormat/>
    <w:rsid w:val="00272CAE"/>
    <w:pPr>
      <w:numPr>
        <w:numId w:val="26"/>
      </w:numPr>
      <w:ind w:left="680" w:hanging="340"/>
      <w:contextualSpacing/>
    </w:pPr>
  </w:style>
  <w:style w:type="paragraph" w:styleId="TOC1">
    <w:name w:val="toc 1"/>
    <w:basedOn w:val="Normal"/>
    <w:next w:val="Normal"/>
    <w:autoRedefine/>
    <w:uiPriority w:val="39"/>
    <w:unhideWhenUsed/>
    <w:rsid w:val="0005682A"/>
    <w:pPr>
      <w:tabs>
        <w:tab w:val="right" w:leader="dot" w:pos="9063"/>
      </w:tabs>
      <w:spacing w:before="120" w:after="120"/>
    </w:pPr>
    <w:rPr>
      <w:rFonts w:cs="Times New Roman"/>
      <w:b/>
      <w:bCs/>
      <w:sz w:val="26"/>
      <w:szCs w:val="24"/>
    </w:rPr>
  </w:style>
  <w:style w:type="character" w:styleId="Hyperlink">
    <w:name w:val="Hyperlink"/>
    <w:basedOn w:val="DefaultParagraphFont"/>
    <w:uiPriority w:val="99"/>
    <w:unhideWhenUsed/>
    <w:rsid w:val="00C25AB0"/>
    <w:rPr>
      <w:color w:val="0000FF" w:themeColor="hyperlink"/>
      <w:u w:val="single"/>
    </w:rPr>
  </w:style>
  <w:style w:type="paragraph" w:styleId="TOCHeading">
    <w:name w:val="TOC Heading"/>
    <w:aliases w:val="Annex Heading"/>
    <w:basedOn w:val="Heading1"/>
    <w:next w:val="Normal"/>
    <w:uiPriority w:val="39"/>
    <w:unhideWhenUsed/>
    <w:qFormat/>
    <w:rsid w:val="00144DFE"/>
    <w:pPr>
      <w:pageBreakBefore w:val="0"/>
      <w:numPr>
        <w:numId w:val="0"/>
      </w:numPr>
      <w:spacing w:before="240" w:after="0" w:line="259" w:lineRule="auto"/>
      <w:outlineLvl w:val="9"/>
    </w:pPr>
    <w:rPr>
      <w:rFonts w:eastAsiaTheme="majorEastAsia" w:cstheme="majorBidi"/>
      <w:color w:val="002060"/>
      <w:szCs w:val="32"/>
      <w:lang w:val="en-US"/>
    </w:rPr>
  </w:style>
  <w:style w:type="table" w:customStyle="1" w:styleId="a9">
    <w:basedOn w:val="TableNormal"/>
    <w:pPr>
      <w:spacing w:line="240" w:lineRule="auto"/>
    </w:pPr>
    <w:tblPr>
      <w:tblStyleRowBandSize w:val="1"/>
      <w:tblStyleColBandSize w:val="1"/>
      <w:tblCellMar>
        <w:left w:w="115" w:type="dxa"/>
        <w:right w:w="115" w:type="dxa"/>
      </w:tblCellMar>
    </w:tblPr>
  </w:style>
  <w:style w:type="table" w:customStyle="1" w:styleId="aa">
    <w:basedOn w:val="TableNormal"/>
    <w:pPr>
      <w:spacing w:line="240" w:lineRule="auto"/>
    </w:pPr>
    <w:tblPr>
      <w:tblStyleRowBandSize w:val="1"/>
      <w:tblStyleColBandSize w:val="1"/>
      <w:tblCellMar>
        <w:left w:w="115" w:type="dxa"/>
        <w:right w:w="115" w:type="dxa"/>
      </w:tblCellMar>
    </w:tblPr>
  </w:style>
  <w:style w:type="table" w:customStyle="1" w:styleId="ab">
    <w:basedOn w:val="TableNormal"/>
    <w:pPr>
      <w:spacing w:line="240" w:lineRule="auto"/>
    </w:pPr>
    <w:tblPr>
      <w:tblStyleRowBandSize w:val="1"/>
      <w:tblStyleColBandSize w:val="1"/>
      <w:tblCellMar>
        <w:left w:w="115" w:type="dxa"/>
        <w:right w:w="115" w:type="dxa"/>
      </w:tblCellMar>
    </w:tblPr>
  </w:style>
  <w:style w:type="table" w:customStyle="1" w:styleId="ac">
    <w:basedOn w:val="TableNormal"/>
    <w:pPr>
      <w:spacing w:line="240" w:lineRule="auto"/>
    </w:pPr>
    <w:tblPr>
      <w:tblStyleRowBandSize w:val="1"/>
      <w:tblStyleColBandSize w:val="1"/>
      <w:tblCellMar>
        <w:left w:w="115" w:type="dxa"/>
        <w:right w:w="115" w:type="dxa"/>
      </w:tblCellMar>
    </w:tblPr>
  </w:style>
  <w:style w:type="table" w:customStyle="1" w:styleId="ad">
    <w:basedOn w:val="TableNormal"/>
    <w:pPr>
      <w:spacing w:line="240" w:lineRule="auto"/>
    </w:pPr>
    <w:tblPr>
      <w:tblStyleRowBandSize w:val="1"/>
      <w:tblStyleColBandSize w:val="1"/>
      <w:tblCellMar>
        <w:left w:w="115" w:type="dxa"/>
        <w:right w:w="115" w:type="dxa"/>
      </w:tblCellMar>
    </w:tblPr>
  </w:style>
  <w:style w:type="table" w:customStyle="1" w:styleId="ae">
    <w:basedOn w:val="TableNormal"/>
    <w:pPr>
      <w:spacing w:line="240" w:lineRule="auto"/>
    </w:pPr>
    <w:tblPr>
      <w:tblStyleRowBandSize w:val="1"/>
      <w:tblStyleColBandSize w:val="1"/>
      <w:tblCellMar>
        <w:left w:w="115" w:type="dxa"/>
        <w:right w:w="115" w:type="dxa"/>
      </w:tblCellMar>
    </w:tblPr>
  </w:style>
  <w:style w:type="table" w:customStyle="1" w:styleId="af">
    <w:basedOn w:val="TableNormal"/>
    <w:pPr>
      <w:spacing w:line="240" w:lineRule="auto"/>
    </w:pPr>
    <w:tblPr>
      <w:tblStyleRowBandSize w:val="1"/>
      <w:tblStyleColBandSize w:val="1"/>
      <w:tblCellMar>
        <w:left w:w="115" w:type="dxa"/>
        <w:right w:w="115" w:type="dxa"/>
      </w:tblCellMar>
    </w:tblPr>
  </w:style>
  <w:style w:type="table" w:customStyle="1" w:styleId="af0">
    <w:basedOn w:val="TableNormal"/>
    <w:pPr>
      <w:spacing w:line="240" w:lineRule="auto"/>
    </w:pPr>
    <w:tblPr>
      <w:tblStyleRowBandSize w:val="1"/>
      <w:tblStyleColBandSize w:val="1"/>
      <w:tblCellMar>
        <w:left w:w="115" w:type="dxa"/>
        <w:right w:w="115" w:type="dxa"/>
      </w:tblCellMar>
    </w:tblPr>
  </w:style>
  <w:style w:type="table" w:customStyle="1" w:styleId="af1">
    <w:basedOn w:val="TableNormal"/>
    <w:pPr>
      <w:spacing w:line="240" w:lineRule="auto"/>
    </w:pPr>
    <w:tblPr>
      <w:tblStyleRowBandSize w:val="1"/>
      <w:tblStyleColBandSize w:val="1"/>
      <w:tblCellMar>
        <w:left w:w="115" w:type="dxa"/>
        <w:right w:w="115" w:type="dxa"/>
      </w:tblCellMar>
    </w:tblPr>
  </w:style>
  <w:style w:type="table" w:customStyle="1" w:styleId="af2">
    <w:basedOn w:val="TableNormal"/>
    <w:pPr>
      <w:spacing w:line="240" w:lineRule="auto"/>
    </w:pPr>
    <w:tblPr>
      <w:tblStyleRowBandSize w:val="1"/>
      <w:tblStyleColBandSize w:val="1"/>
      <w:tblCellMar>
        <w:left w:w="115" w:type="dxa"/>
        <w:right w:w="115" w:type="dxa"/>
      </w:tblCellMar>
    </w:tblPr>
  </w:style>
  <w:style w:type="paragraph" w:customStyle="1" w:styleId="FigureCaption">
    <w:name w:val="Figure Caption"/>
    <w:basedOn w:val="Normal"/>
    <w:qFormat/>
    <w:rsid w:val="00272CAE"/>
    <w:pPr>
      <w:spacing w:before="120" w:line="240" w:lineRule="auto"/>
      <w:jc w:val="center"/>
    </w:pPr>
    <w:rPr>
      <w:rFonts w:eastAsia="Times New Roman"/>
      <w:b/>
      <w:iCs/>
      <w:color w:val="1F497D" w:themeColor="text2"/>
      <w:sz w:val="20"/>
      <w:szCs w:val="18"/>
    </w:rPr>
  </w:style>
  <w:style w:type="paragraph" w:customStyle="1" w:styleId="TableTitle">
    <w:name w:val="Table Title"/>
    <w:basedOn w:val="FigureCaption"/>
    <w:qFormat/>
    <w:rsid w:val="00CA5F42"/>
    <w:pPr>
      <w:jc w:val="left"/>
    </w:pPr>
  </w:style>
  <w:style w:type="paragraph" w:styleId="Caption">
    <w:name w:val="caption"/>
    <w:aliases w:val="Table"/>
    <w:basedOn w:val="Normal"/>
    <w:next w:val="Normal"/>
    <w:uiPriority w:val="35"/>
    <w:unhideWhenUsed/>
    <w:qFormat/>
    <w:rsid w:val="00272CAE"/>
    <w:pPr>
      <w:spacing w:after="200" w:line="240" w:lineRule="auto"/>
    </w:pPr>
    <w:rPr>
      <w:b/>
      <w:iCs/>
      <w:color w:val="1F497D" w:themeColor="text2"/>
      <w:sz w:val="20"/>
      <w:szCs w:val="18"/>
    </w:rPr>
  </w:style>
  <w:style w:type="table" w:styleId="TableGrid">
    <w:name w:val="Table Grid"/>
    <w:basedOn w:val="TableNormal"/>
    <w:uiPriority w:val="39"/>
    <w:rsid w:val="00C930E3"/>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2">
    <w:name w:val="toc 2"/>
    <w:basedOn w:val="Normal"/>
    <w:next w:val="Normal"/>
    <w:autoRedefine/>
    <w:uiPriority w:val="39"/>
    <w:unhideWhenUsed/>
    <w:rsid w:val="0005682A"/>
    <w:pPr>
      <w:spacing w:before="60" w:after="60"/>
      <w:ind w:left="221"/>
    </w:pPr>
    <w:rPr>
      <w:rFonts w:cs="Times New Roman"/>
      <w:iCs/>
      <w:sz w:val="24"/>
      <w:szCs w:val="24"/>
    </w:rPr>
  </w:style>
  <w:style w:type="paragraph" w:styleId="TOC3">
    <w:name w:val="toc 3"/>
    <w:basedOn w:val="Normal"/>
    <w:next w:val="Normal"/>
    <w:autoRedefine/>
    <w:uiPriority w:val="39"/>
    <w:unhideWhenUsed/>
    <w:rsid w:val="007F1CAF"/>
    <w:pPr>
      <w:spacing w:before="60" w:after="60"/>
      <w:ind w:left="442"/>
    </w:pPr>
    <w:rPr>
      <w:rFonts w:cs="Times New Roman"/>
      <w:szCs w:val="24"/>
    </w:rPr>
  </w:style>
  <w:style w:type="paragraph" w:styleId="TOC4">
    <w:name w:val="toc 4"/>
    <w:basedOn w:val="Normal"/>
    <w:next w:val="Normal"/>
    <w:autoRedefine/>
    <w:uiPriority w:val="39"/>
    <w:unhideWhenUsed/>
    <w:rsid w:val="0005682A"/>
    <w:pPr>
      <w:tabs>
        <w:tab w:val="right" w:leader="dot" w:pos="9063"/>
      </w:tabs>
      <w:spacing w:before="60" w:after="60"/>
      <w:ind w:left="658"/>
    </w:pPr>
    <w:rPr>
      <w:rFonts w:cs="Times New Roman"/>
      <w:szCs w:val="24"/>
    </w:rPr>
  </w:style>
  <w:style w:type="paragraph" w:styleId="TableofFigures">
    <w:name w:val="table of figures"/>
    <w:basedOn w:val="Normal"/>
    <w:next w:val="Normal"/>
    <w:uiPriority w:val="99"/>
    <w:unhideWhenUsed/>
    <w:rsid w:val="00AA518B"/>
  </w:style>
  <w:style w:type="paragraph" w:styleId="FootnoteText">
    <w:name w:val="footnote text"/>
    <w:basedOn w:val="Normal"/>
    <w:link w:val="FootnoteTextChar"/>
    <w:uiPriority w:val="99"/>
    <w:semiHidden/>
    <w:unhideWhenUsed/>
    <w:rsid w:val="00FC34A9"/>
    <w:pPr>
      <w:spacing w:line="240" w:lineRule="auto"/>
    </w:pPr>
    <w:rPr>
      <w:sz w:val="20"/>
      <w:szCs w:val="20"/>
    </w:rPr>
  </w:style>
  <w:style w:type="character" w:customStyle="1" w:styleId="FootnoteTextChar">
    <w:name w:val="Footnote Text Char"/>
    <w:basedOn w:val="DefaultParagraphFont"/>
    <w:link w:val="FootnoteText"/>
    <w:uiPriority w:val="99"/>
    <w:semiHidden/>
    <w:rsid w:val="00FC34A9"/>
    <w:rPr>
      <w:rFonts w:ascii="Roboto" w:hAnsi="Roboto"/>
      <w:sz w:val="20"/>
      <w:szCs w:val="20"/>
    </w:rPr>
  </w:style>
  <w:style w:type="character" w:styleId="FootnoteReference">
    <w:name w:val="footnote reference"/>
    <w:basedOn w:val="DefaultParagraphFont"/>
    <w:uiPriority w:val="99"/>
    <w:semiHidden/>
    <w:unhideWhenUsed/>
    <w:rsid w:val="00FC34A9"/>
    <w:rPr>
      <w:vertAlign w:val="superscript"/>
    </w:rPr>
  </w:style>
  <w:style w:type="paragraph" w:styleId="NoSpacing">
    <w:name w:val="No Spacing"/>
    <w:uiPriority w:val="1"/>
    <w:rsid w:val="000A237B"/>
    <w:pPr>
      <w:spacing w:line="240" w:lineRule="auto"/>
    </w:pPr>
    <w:rPr>
      <w:rFonts w:ascii="Roboto" w:hAnsi="Roboto"/>
    </w:rPr>
  </w:style>
  <w:style w:type="paragraph" w:styleId="NormalWeb">
    <w:name w:val="Normal (Web)"/>
    <w:basedOn w:val="Normal"/>
    <w:uiPriority w:val="99"/>
    <w:semiHidden/>
    <w:unhideWhenUsed/>
    <w:rsid w:val="001E5A68"/>
    <w:pPr>
      <w:spacing w:before="100" w:beforeAutospacing="1" w:after="100" w:afterAutospacing="1" w:line="240" w:lineRule="auto"/>
    </w:pPr>
    <w:rPr>
      <w:rFonts w:ascii="Times New Roman" w:eastAsia="Times New Roman" w:hAnsi="Times New Roman" w:cs="Times New Roman"/>
      <w:sz w:val="24"/>
      <w:szCs w:val="24"/>
      <w:lang w:val="en-US"/>
    </w:rPr>
  </w:style>
  <w:style w:type="character" w:styleId="IntenseReference">
    <w:name w:val="Intense Reference"/>
    <w:basedOn w:val="DefaultParagraphFont"/>
    <w:uiPriority w:val="32"/>
    <w:rsid w:val="00284FDB"/>
    <w:rPr>
      <w:b/>
      <w:bCs/>
      <w:smallCaps/>
      <w:color w:val="4F81BD" w:themeColor="accent1"/>
      <w:spacing w:val="5"/>
    </w:rPr>
  </w:style>
  <w:style w:type="character" w:customStyle="1" w:styleId="HeaderChar">
    <w:name w:val="Header Char"/>
    <w:basedOn w:val="DefaultParagraphFont"/>
    <w:link w:val="Header"/>
    <w:uiPriority w:val="99"/>
    <w:rsid w:val="008F6014"/>
  </w:style>
  <w:style w:type="numbering" w:customStyle="1" w:styleId="Headings">
    <w:name w:val="Headings"/>
    <w:uiPriority w:val="99"/>
    <w:rsid w:val="0005682A"/>
    <w:pPr>
      <w:numPr>
        <w:numId w:val="24"/>
      </w:numPr>
    </w:pPr>
  </w:style>
  <w:style w:type="paragraph" w:styleId="TOC5">
    <w:name w:val="toc 5"/>
    <w:basedOn w:val="Normal"/>
    <w:next w:val="Normal"/>
    <w:autoRedefine/>
    <w:uiPriority w:val="39"/>
    <w:unhideWhenUsed/>
    <w:rsid w:val="007F1CAF"/>
    <w:pPr>
      <w:ind w:left="880"/>
    </w:pPr>
    <w:rPr>
      <w:rFonts w:asciiTheme="minorHAnsi" w:hAnsiTheme="minorHAnsi" w:cs="Times New Roman"/>
      <w:sz w:val="20"/>
      <w:szCs w:val="24"/>
    </w:rPr>
  </w:style>
  <w:style w:type="paragraph" w:styleId="TOC6">
    <w:name w:val="toc 6"/>
    <w:basedOn w:val="Normal"/>
    <w:next w:val="Normal"/>
    <w:autoRedefine/>
    <w:uiPriority w:val="39"/>
    <w:unhideWhenUsed/>
    <w:rsid w:val="007F1CAF"/>
    <w:pPr>
      <w:ind w:left="1100"/>
    </w:pPr>
    <w:rPr>
      <w:rFonts w:asciiTheme="minorHAnsi" w:hAnsiTheme="minorHAnsi" w:cs="Times New Roman"/>
      <w:sz w:val="20"/>
      <w:szCs w:val="24"/>
    </w:rPr>
  </w:style>
  <w:style w:type="paragraph" w:styleId="TOC7">
    <w:name w:val="toc 7"/>
    <w:basedOn w:val="Normal"/>
    <w:next w:val="Normal"/>
    <w:autoRedefine/>
    <w:uiPriority w:val="39"/>
    <w:unhideWhenUsed/>
    <w:rsid w:val="007F1CAF"/>
    <w:pPr>
      <w:ind w:left="1320"/>
    </w:pPr>
    <w:rPr>
      <w:rFonts w:asciiTheme="minorHAnsi" w:hAnsiTheme="minorHAnsi" w:cs="Times New Roman"/>
      <w:sz w:val="20"/>
      <w:szCs w:val="24"/>
    </w:rPr>
  </w:style>
  <w:style w:type="paragraph" w:styleId="TOC8">
    <w:name w:val="toc 8"/>
    <w:basedOn w:val="Normal"/>
    <w:next w:val="Normal"/>
    <w:autoRedefine/>
    <w:uiPriority w:val="39"/>
    <w:unhideWhenUsed/>
    <w:rsid w:val="007F1CAF"/>
    <w:pPr>
      <w:ind w:left="1540"/>
    </w:pPr>
    <w:rPr>
      <w:rFonts w:asciiTheme="minorHAnsi" w:hAnsiTheme="minorHAnsi" w:cs="Times New Roman"/>
      <w:sz w:val="20"/>
      <w:szCs w:val="24"/>
    </w:rPr>
  </w:style>
  <w:style w:type="paragraph" w:styleId="TOC9">
    <w:name w:val="toc 9"/>
    <w:basedOn w:val="Normal"/>
    <w:next w:val="Normal"/>
    <w:autoRedefine/>
    <w:uiPriority w:val="39"/>
    <w:unhideWhenUsed/>
    <w:rsid w:val="007F1CAF"/>
    <w:pPr>
      <w:ind w:left="1760"/>
    </w:pPr>
    <w:rPr>
      <w:rFonts w:asciiTheme="minorHAnsi" w:hAnsiTheme="minorHAnsi" w:cs="Times New Roman"/>
      <w:sz w:val="20"/>
      <w:szCs w:val="24"/>
    </w:rPr>
  </w:style>
  <w:style w:type="paragraph" w:styleId="Subtitle">
    <w:name w:val="Subtitle"/>
    <w:basedOn w:val="Normal"/>
    <w:next w:val="Normal"/>
    <w:link w:val="SubtitleChar"/>
    <w:uiPriority w:val="11"/>
    <w:qFormat/>
    <w:rsid w:val="005C3E68"/>
    <w:pPr>
      <w:keepNext/>
      <w:keepLines/>
      <w:tabs>
        <w:tab w:val="right" w:pos="9451"/>
      </w:tabs>
      <w:spacing w:after="100"/>
      <w:jc w:val="center"/>
    </w:pPr>
    <w:rPr>
      <w:rFonts w:asciiTheme="minorBidi" w:hAnsiTheme="minorBidi"/>
      <w:b/>
      <w:color w:val="948A54" w:themeColor="background2" w:themeShade="80"/>
      <w:sz w:val="32"/>
      <w:szCs w:val="32"/>
      <w:lang w:val="en-US" w:bidi="he-IL"/>
    </w:rPr>
  </w:style>
  <w:style w:type="character" w:customStyle="1" w:styleId="SubtitleChar">
    <w:name w:val="Subtitle Char"/>
    <w:basedOn w:val="DefaultParagraphFont"/>
    <w:link w:val="Subtitle"/>
    <w:uiPriority w:val="11"/>
    <w:rsid w:val="005C3E68"/>
    <w:rPr>
      <w:rFonts w:asciiTheme="minorBidi" w:hAnsiTheme="minorBidi"/>
      <w:b/>
      <w:color w:val="948A54" w:themeColor="background2" w:themeShade="80"/>
      <w:sz w:val="32"/>
      <w:szCs w:val="32"/>
      <w:lang w:val="en-US" w:bidi="he-IL"/>
    </w:rPr>
  </w:style>
  <w:style w:type="character" w:styleId="UnresolvedMention">
    <w:name w:val="Unresolved Mention"/>
    <w:basedOn w:val="DefaultParagraphFont"/>
    <w:uiPriority w:val="99"/>
    <w:semiHidden/>
    <w:unhideWhenUsed/>
    <w:rsid w:val="00C421DE"/>
    <w:rPr>
      <w:color w:val="605E5C"/>
      <w:shd w:val="clear" w:color="auto" w:fill="E1DFDD"/>
    </w:rPr>
  </w:style>
  <w:style w:type="paragraph" w:styleId="Revision">
    <w:name w:val="Revision"/>
    <w:hidden/>
    <w:uiPriority w:val="99"/>
    <w:semiHidden/>
    <w:rsid w:val="008109B6"/>
    <w:pPr>
      <w:spacing w:line="240" w:lineRule="auto"/>
    </w:pPr>
  </w:style>
  <w:style w:type="paragraph" w:styleId="BalloonText">
    <w:name w:val="Balloon Text"/>
    <w:basedOn w:val="Normal"/>
    <w:link w:val="BalloonTextChar"/>
    <w:uiPriority w:val="99"/>
    <w:semiHidden/>
    <w:unhideWhenUsed/>
    <w:rsid w:val="008109B6"/>
    <w:pPr>
      <w:spacing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8109B6"/>
    <w:rPr>
      <w:rFonts w:ascii="Segoe UI" w:hAnsi="Segoe UI" w:cs="Segoe UI"/>
      <w:sz w:val="18"/>
      <w:szCs w:val="18"/>
    </w:rPr>
  </w:style>
  <w:style w:type="character" w:styleId="CommentReference">
    <w:name w:val="annotation reference"/>
    <w:basedOn w:val="DefaultParagraphFont"/>
    <w:uiPriority w:val="99"/>
    <w:semiHidden/>
    <w:unhideWhenUsed/>
    <w:rsid w:val="008109B6"/>
    <w:rPr>
      <w:sz w:val="16"/>
      <w:szCs w:val="16"/>
    </w:rPr>
  </w:style>
  <w:style w:type="paragraph" w:styleId="CommentText">
    <w:name w:val="annotation text"/>
    <w:basedOn w:val="Normal"/>
    <w:link w:val="CommentTextChar"/>
    <w:uiPriority w:val="99"/>
    <w:unhideWhenUsed/>
    <w:rsid w:val="008109B6"/>
    <w:pPr>
      <w:spacing w:line="240" w:lineRule="auto"/>
    </w:pPr>
    <w:rPr>
      <w:sz w:val="20"/>
      <w:szCs w:val="20"/>
    </w:rPr>
  </w:style>
  <w:style w:type="character" w:customStyle="1" w:styleId="CommentTextChar">
    <w:name w:val="Comment Text Char"/>
    <w:basedOn w:val="DefaultParagraphFont"/>
    <w:link w:val="CommentText"/>
    <w:uiPriority w:val="99"/>
    <w:rsid w:val="008109B6"/>
    <w:rPr>
      <w:sz w:val="20"/>
      <w:szCs w:val="20"/>
    </w:rPr>
  </w:style>
  <w:style w:type="paragraph" w:styleId="CommentSubject">
    <w:name w:val="annotation subject"/>
    <w:basedOn w:val="CommentText"/>
    <w:next w:val="CommentText"/>
    <w:link w:val="CommentSubjectChar"/>
    <w:uiPriority w:val="99"/>
    <w:semiHidden/>
    <w:unhideWhenUsed/>
    <w:rsid w:val="008109B6"/>
    <w:rPr>
      <w:b/>
      <w:bCs/>
    </w:rPr>
  </w:style>
  <w:style w:type="character" w:customStyle="1" w:styleId="CommentSubjectChar">
    <w:name w:val="Comment Subject Char"/>
    <w:basedOn w:val="CommentTextChar"/>
    <w:link w:val="CommentSubject"/>
    <w:uiPriority w:val="99"/>
    <w:semiHidden/>
    <w:rsid w:val="008109B6"/>
    <w:rPr>
      <w:b/>
      <w:bCs/>
      <w:sz w:val="20"/>
      <w:szCs w:val="20"/>
    </w:rPr>
  </w:style>
  <w:style w:type="character" w:styleId="FollowedHyperlink">
    <w:name w:val="FollowedHyperlink"/>
    <w:basedOn w:val="DefaultParagraphFont"/>
    <w:uiPriority w:val="99"/>
    <w:semiHidden/>
    <w:unhideWhenUsed/>
    <w:rsid w:val="00855C0F"/>
    <w:rPr>
      <w:color w:val="800080"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759252780">
      <w:bodyDiv w:val="1"/>
      <w:marLeft w:val="0"/>
      <w:marRight w:val="0"/>
      <w:marTop w:val="0"/>
      <w:marBottom w:val="0"/>
      <w:divBdr>
        <w:top w:val="none" w:sz="0" w:space="0" w:color="auto"/>
        <w:left w:val="none" w:sz="0" w:space="0" w:color="auto"/>
        <w:bottom w:val="none" w:sz="0" w:space="0" w:color="auto"/>
        <w:right w:val="none" w:sz="0" w:space="0" w:color="auto"/>
      </w:divBdr>
    </w:div>
    <w:div w:id="980383525">
      <w:bodyDiv w:val="1"/>
      <w:marLeft w:val="0"/>
      <w:marRight w:val="0"/>
      <w:marTop w:val="0"/>
      <w:marBottom w:val="0"/>
      <w:divBdr>
        <w:top w:val="none" w:sz="0" w:space="0" w:color="auto"/>
        <w:left w:val="none" w:sz="0" w:space="0" w:color="auto"/>
        <w:bottom w:val="none" w:sz="0" w:space="0" w:color="auto"/>
        <w:right w:val="none" w:sz="0" w:space="0" w:color="auto"/>
      </w:divBdr>
      <w:divsChild>
        <w:div w:id="593131570">
          <w:marLeft w:val="-100"/>
          <w:marRight w:val="0"/>
          <w:marTop w:val="0"/>
          <w:marBottom w:val="0"/>
          <w:divBdr>
            <w:top w:val="none" w:sz="0" w:space="0" w:color="auto"/>
            <w:left w:val="none" w:sz="0" w:space="0" w:color="auto"/>
            <w:bottom w:val="none" w:sz="0" w:space="0" w:color="auto"/>
            <w:right w:val="none" w:sz="0" w:space="0" w:color="auto"/>
          </w:divBdr>
        </w:div>
      </w:divsChild>
    </w:div>
    <w:div w:id="1221096143">
      <w:bodyDiv w:val="1"/>
      <w:marLeft w:val="0"/>
      <w:marRight w:val="0"/>
      <w:marTop w:val="0"/>
      <w:marBottom w:val="0"/>
      <w:divBdr>
        <w:top w:val="none" w:sz="0" w:space="0" w:color="auto"/>
        <w:left w:val="none" w:sz="0" w:space="0" w:color="auto"/>
        <w:bottom w:val="none" w:sz="0" w:space="0" w:color="auto"/>
        <w:right w:val="none" w:sz="0" w:space="0" w:color="auto"/>
      </w:divBdr>
      <w:divsChild>
        <w:div w:id="1883203963">
          <w:marLeft w:val="-100"/>
          <w:marRight w:val="0"/>
          <w:marTop w:val="0"/>
          <w:marBottom w:val="0"/>
          <w:divBdr>
            <w:top w:val="none" w:sz="0" w:space="0" w:color="auto"/>
            <w:left w:val="none" w:sz="0" w:space="0" w:color="auto"/>
            <w:bottom w:val="none" w:sz="0" w:space="0" w:color="auto"/>
            <w:right w:val="none" w:sz="0" w:space="0" w:color="auto"/>
          </w:divBdr>
        </w:div>
      </w:divsChild>
    </w:div>
    <w:div w:id="1661495444">
      <w:bodyDiv w:val="1"/>
      <w:marLeft w:val="0"/>
      <w:marRight w:val="0"/>
      <w:marTop w:val="0"/>
      <w:marBottom w:val="0"/>
      <w:divBdr>
        <w:top w:val="none" w:sz="0" w:space="0" w:color="auto"/>
        <w:left w:val="none" w:sz="0" w:space="0" w:color="auto"/>
        <w:bottom w:val="none" w:sz="0" w:space="0" w:color="auto"/>
        <w:right w:val="none" w:sz="0" w:space="0" w:color="auto"/>
      </w:divBdr>
    </w:div>
    <w:div w:id="1823617442">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s://rurbanive-project.eu/" TargetMode="External"/><Relationship Id="rId18" Type="http://schemas.openxmlformats.org/officeDocument/2006/relationships/hyperlink" Target="https://www2.aua.gr/en" TargetMode="External"/><Relationship Id="rId26" Type="http://schemas.openxmlformats.org/officeDocument/2006/relationships/hyperlink" Target="https://www.imerys.com/" TargetMode="External"/><Relationship Id="rId39" Type="http://schemas.openxmlformats.org/officeDocument/2006/relationships/hyperlink" Target="https://www.youtube.com/channel/UCL6emNwoUEmTulXmk8zPAZA" TargetMode="External"/><Relationship Id="rId21" Type="http://schemas.openxmlformats.org/officeDocument/2006/relationships/hyperlink" Target="https://foodscalehub.com/" TargetMode="External"/><Relationship Id="rId34" Type="http://schemas.openxmlformats.org/officeDocument/2006/relationships/hyperlink" Target="https://rurbanive-project.eu/" TargetMode="External"/><Relationship Id="rId42" Type="http://schemas.openxmlformats.org/officeDocument/2006/relationships/image" Target="media/image6.png"/><Relationship Id="rId47" Type="http://schemas.openxmlformats.org/officeDocument/2006/relationships/footer" Target="footer2.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rurbanive-project.eu/" TargetMode="External"/><Relationship Id="rId29" Type="http://schemas.openxmlformats.org/officeDocument/2006/relationships/hyperlink" Target="https://www.kedainiai.lt/" TargetMode="External"/><Relationship Id="rId11" Type="http://schemas.openxmlformats.org/officeDocument/2006/relationships/endnotes" Target="endnotes.xml"/><Relationship Id="rId24" Type="http://schemas.openxmlformats.org/officeDocument/2006/relationships/hyperlink" Target="https://www.alchemia-nova.net/" TargetMode="External"/><Relationship Id="rId32" Type="http://schemas.openxmlformats.org/officeDocument/2006/relationships/hyperlink" Target="https://prepare-network.eu/" TargetMode="External"/><Relationship Id="rId37" Type="http://schemas.openxmlformats.org/officeDocument/2006/relationships/hyperlink" Target="https://www.linkedin.com/company/rurbanive/" TargetMode="External"/><Relationship Id="rId40" Type="http://schemas.openxmlformats.org/officeDocument/2006/relationships/image" Target="media/image5.png"/><Relationship Id="rId45" Type="http://schemas.openxmlformats.org/officeDocument/2006/relationships/footer" Target="footer1.xml"/><Relationship Id="rId5" Type="http://schemas.openxmlformats.org/officeDocument/2006/relationships/customXml" Target="../customXml/item5.xml"/><Relationship Id="rId15" Type="http://schemas.openxmlformats.org/officeDocument/2006/relationships/hyperlink" Target="https://rurbanive-project.eu/" TargetMode="External"/><Relationship Id="rId23" Type="http://schemas.openxmlformats.org/officeDocument/2006/relationships/hyperlink" Target="https://www.czu.cz/en" TargetMode="External"/><Relationship Id="rId28" Type="http://schemas.openxmlformats.org/officeDocument/2006/relationships/hyperlink" Target="https://www.e-trikala.gr/" TargetMode="External"/><Relationship Id="rId36" Type="http://schemas.openxmlformats.org/officeDocument/2006/relationships/image" Target="media/image3.png"/><Relationship Id="rId49"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hyperlink" Target="https://www.cartif.es/en/home/" TargetMode="External"/><Relationship Id="rId31" Type="http://schemas.openxmlformats.org/officeDocument/2006/relationships/hyperlink" Target="https://www.innovation-campus-lemgo.de/" TargetMode="External"/><Relationship Id="rId44"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rurbanive-project.eu/" TargetMode="External"/><Relationship Id="rId22" Type="http://schemas.openxmlformats.org/officeDocument/2006/relationships/hyperlink" Target="https://www.aeidl.eu/" TargetMode="External"/><Relationship Id="rId27" Type="http://schemas.openxmlformats.org/officeDocument/2006/relationships/hyperlink" Target="https://lisboncouncil.net/" TargetMode="External"/><Relationship Id="rId30" Type="http://schemas.openxmlformats.org/officeDocument/2006/relationships/hyperlink" Target="https://www.pnai.gov.gr/" TargetMode="External"/><Relationship Id="rId35" Type="http://schemas.openxmlformats.org/officeDocument/2006/relationships/hyperlink" Target="https://www.facebook.com/rurbanive" TargetMode="External"/><Relationship Id="rId43" Type="http://schemas.openxmlformats.org/officeDocument/2006/relationships/image" Target="media/image7.jpeg"/><Relationship Id="rId48" Type="http://schemas.openxmlformats.org/officeDocument/2006/relationships/fontTable" Target="fontTable.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2.png"/><Relationship Id="rId17" Type="http://schemas.openxmlformats.org/officeDocument/2006/relationships/hyperlink" Target="https://i-sense.iccs.gr/" TargetMode="External"/><Relationship Id="rId25" Type="http://schemas.openxmlformats.org/officeDocument/2006/relationships/hyperlink" Target="https://www.agrifood.lt/en/" TargetMode="External"/><Relationship Id="rId33" Type="http://schemas.openxmlformats.org/officeDocument/2006/relationships/hyperlink" Target="https://biobase.at/" TargetMode="External"/><Relationship Id="rId38" Type="http://schemas.openxmlformats.org/officeDocument/2006/relationships/image" Target="media/image4.png"/><Relationship Id="rId46" Type="http://schemas.openxmlformats.org/officeDocument/2006/relationships/header" Target="header2.xml"/><Relationship Id="rId20" Type="http://schemas.openxmlformats.org/officeDocument/2006/relationships/hyperlink" Target="https://www.ri.se/en" TargetMode="External"/><Relationship Id="rId41" Type="http://schemas.openxmlformats.org/officeDocument/2006/relationships/hyperlink" Target="https://twitter.com/rurbanive" TargetMode="External"/><Relationship Id="rId1" Type="http://schemas.openxmlformats.org/officeDocument/2006/relationships/customXml" Target="../customXml/item1.xml"/><Relationship Id="rId6" Type="http://schemas.openxmlformats.org/officeDocument/2006/relationships/numbering" Target="numbering.xml"/></Relationships>
</file>

<file path=word/_rels/endnotes.xml.rels><?xml version="1.0" encoding="UTF-8" standalone="yes"?>
<Relationships xmlns="http://schemas.openxmlformats.org/package/2006/relationships"><Relationship Id="rId1" Type="http://schemas.openxmlformats.org/officeDocument/2006/relationships/image" Target="media/image1.png"/></Relationships>
</file>

<file path=word/_rels/footer1.xml.rels><?xml version="1.0" encoding="UTF-8" standalone="yes"?>
<Relationships xmlns="http://schemas.openxmlformats.org/package/2006/relationships"><Relationship Id="rId1" Type="http://schemas.openxmlformats.org/officeDocument/2006/relationships/image" Target="media/image9.png"/></Relationships>
</file>

<file path=word/_rels/footer2.xml.rels><?xml version="1.0" encoding="UTF-8" standalone="yes"?>
<Relationships xmlns="http://schemas.openxmlformats.org/package/2006/relationships"><Relationship Id="rId1" Type="http://schemas.openxmlformats.org/officeDocument/2006/relationships/image" Target="media/image9.png"/></Relationships>
</file>

<file path=word/_rels/header1.xml.rels><?xml version="1.0" encoding="UTF-8" standalone="yes"?>
<Relationships xmlns="http://schemas.openxmlformats.org/package/2006/relationships"><Relationship Id="rId1" Type="http://schemas.openxmlformats.org/officeDocument/2006/relationships/image" Target="media/image8.png"/></Relationships>
</file>

<file path=word/_rels/header2.xml.rels><?xml version="1.0" encoding="UTF-8" standalone="yes"?>
<Relationships xmlns="http://schemas.openxmlformats.org/package/2006/relationships"><Relationship Id="rId1" Type="http://schemas.openxmlformats.org/officeDocument/2006/relationships/image" Target="media/image10.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go:gDocsCustomXmlDataStorage xmlns:go="http://customooxmlschemas.google.com/" xmlns:r="http://schemas.openxmlformats.org/officeDocument/2006/relationships">
  <go:docsCustomData xmlns:go="http://customooxmlschemas.google.com/" roundtripDataSignature="AMtx7mjRgOpoZmH3d1DFDSLlg+JTllPhIA==">AMUW2mVzHG6dlmV7T/Z3QW1Xm8NjiGag3/7jZCmx0Uw1+4a3wIr1l3UfHeXRGgPMKO6R0GL6wdmSNd/7d7e6xz8xSR1vaEfTrqaNA+6lULtQ5jVvqrZloYn3b4TbNahnGKm0iHsPwNRo0fgNMXTQ1XxP5/DPGXvXAee4kJEtOqTZ9aOZpdWz+RiPqRlJgMylwzib3ZPovrmsM45Ia9G78TIu0HNeM1yDOH5b9AmVAQ3sNfWyVHWpyPPbZJqqpLSS3CjBwk81tZ29Bv7+m+HnNVtKX3dHno4WZtXBpnC/YydJsN+ZtuoFtHY=</go:docsCustomData>
</go:gDocsCustomXmlDataStorage>
</file>

<file path=customXml/item2.xml><?xml version="1.0" encoding="utf-8"?>
<p:properties xmlns:p="http://schemas.microsoft.com/office/2006/metadata/properties" xmlns:xsi="http://www.w3.org/2001/XMLSchema-instance" xmlns:pc="http://schemas.microsoft.com/office/infopath/2007/PartnerControls">
  <documentManagement>
    <_activity xmlns="be47d929-6741-4e41-9cb7-ea8bcb47a86c"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ct:contentTypeSchema xmlns:ct="http://schemas.microsoft.com/office/2006/metadata/contentType" xmlns:ma="http://schemas.microsoft.com/office/2006/metadata/properties/metaAttributes" ct:_="" ma:_="" ma:contentTypeName="Document" ma:contentTypeID="0x010100DC9E7E2898631747873080A1FBE2D674" ma:contentTypeVersion="16" ma:contentTypeDescription="Create a new document." ma:contentTypeScope="" ma:versionID="15cbf6c2839a4482713ffc5ceff2eafd">
  <xsd:schema xmlns:xsd="http://www.w3.org/2001/XMLSchema" xmlns:xs="http://www.w3.org/2001/XMLSchema" xmlns:p="http://schemas.microsoft.com/office/2006/metadata/properties" xmlns:ns3="be47d929-6741-4e41-9cb7-ea8bcb47a86c" xmlns:ns4="24165a6a-bc7c-4238-b1da-af6e867b5be9" targetNamespace="http://schemas.microsoft.com/office/2006/metadata/properties" ma:root="true" ma:fieldsID="f3be998d8061057daefc54e38c60888e" ns3:_="" ns4:_="">
    <xsd:import namespace="be47d929-6741-4e41-9cb7-ea8bcb47a86c"/>
    <xsd:import namespace="24165a6a-bc7c-4238-b1da-af6e867b5be9"/>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SystemTags" minOccurs="0"/>
                <xsd:element ref="ns3:MediaServiceOCR" minOccurs="0"/>
                <xsd:element ref="ns3:MediaServiceLocation"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7d929-6741-4e41-9cb7-ea8bcb47a86c"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ystemTags" ma:index="20" nillable="true" ma:displayName="MediaServiceSystemTags" ma:hidden="true" ma:internalName="MediaServiceSystemTags" ma:readOnly="true">
      <xsd:simpleType>
        <xsd:restriction base="dms:Note"/>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Location" ma:index="22" nillable="true" ma:displayName="Location" ma:indexed="true" ma:internalName="MediaServiceLocation"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4165a6a-bc7c-4238-b1da-af6e867b5be9"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2.xml><?xml version="1.0" encoding="utf-8"?>
<ds:datastoreItem xmlns:ds="http://schemas.openxmlformats.org/officeDocument/2006/customXml" ds:itemID="{4713082D-F634-47F6-8D2C-75562A95E324}">
  <ds:schemaRefs>
    <ds:schemaRef ds:uri="http://schemas.microsoft.com/office/2006/metadata/properties"/>
    <ds:schemaRef ds:uri="http://schemas.microsoft.com/office/infopath/2007/PartnerControls"/>
    <ds:schemaRef ds:uri="be47d929-6741-4e41-9cb7-ea8bcb47a86c"/>
  </ds:schemaRefs>
</ds:datastoreItem>
</file>

<file path=customXml/itemProps3.xml><?xml version="1.0" encoding="utf-8"?>
<ds:datastoreItem xmlns:ds="http://schemas.openxmlformats.org/officeDocument/2006/customXml" ds:itemID="{6E93E3C6-9441-4B56-94AF-014B21470952}">
  <ds:schemaRefs>
    <ds:schemaRef ds:uri="http://schemas.microsoft.com/sharepoint/v3/contenttype/forms"/>
  </ds:schemaRefs>
</ds:datastoreItem>
</file>

<file path=customXml/itemProps4.xml><?xml version="1.0" encoding="utf-8"?>
<ds:datastoreItem xmlns:ds="http://schemas.openxmlformats.org/officeDocument/2006/customXml" ds:itemID="{8B578809-797A-4919-82C7-B96C444648E1}">
  <ds:schemaRefs>
    <ds:schemaRef ds:uri="http://schemas.openxmlformats.org/officeDocument/2006/bibliography"/>
  </ds:schemaRefs>
</ds:datastoreItem>
</file>

<file path=customXml/itemProps5.xml><?xml version="1.0" encoding="utf-8"?>
<ds:datastoreItem xmlns:ds="http://schemas.openxmlformats.org/officeDocument/2006/customXml" ds:itemID="{C04AEA47-B7F0-4EC8-9386-7025192B0A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7d929-6741-4e41-9cb7-ea8bcb47a86c"/>
    <ds:schemaRef ds:uri="24165a6a-bc7c-4238-b1da-af6e867b5be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4</Pages>
  <Words>1264</Words>
  <Characters>7210</Characters>
  <Application>Microsoft Office Word</Application>
  <DocSecurity>0</DocSecurity>
  <Lines>60</Lines>
  <Paragraphs>16</Paragraphs>
  <ScaleCrop>false</ScaleCrop>
  <HeadingPairs>
    <vt:vector size="4" baseType="variant">
      <vt:variant>
        <vt:lpstr>Title</vt:lpstr>
      </vt:variant>
      <vt:variant>
        <vt:i4>1</vt:i4>
      </vt:variant>
      <vt:variant>
        <vt:lpstr>Název</vt:lpstr>
      </vt:variant>
      <vt:variant>
        <vt:i4>1</vt:i4>
      </vt:variant>
    </vt:vector>
  </HeadingPairs>
  <TitlesOfParts>
    <vt:vector size="2" baseType="lpstr">
      <vt:lpstr/>
      <vt:lpstr/>
    </vt:vector>
  </TitlesOfParts>
  <Company/>
  <LinksUpToDate>false</LinksUpToDate>
  <CharactersWithSpaces>8458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Dimitris Fotakidis</dc:creator>
  <cp:lastModifiedBy>Miloš Ulman</cp:lastModifiedBy>
  <cp:revision>2</cp:revision>
  <dcterms:created xsi:type="dcterms:W3CDTF">2024-07-13T21:19:00Z</dcterms:created>
  <dcterms:modified xsi:type="dcterms:W3CDTF">2024-07-13T21:19:00Z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6ebd35701f4c2462334aa361f507592818b3c055d894ecff16767a0d53a14854</vt:lpwstr>
  </property>
  <property fmtid="{D5CDD505-2E9C-101B-9397-08002B2CF9AE}" pid="3" name="ContentTypeId">
    <vt:lpwstr>0x010100DC9E7E2898631747873080A1FBE2D674</vt:lpwstr>
  </property>
</Properties>
</file>